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9" r:id="rId14"/>
    <p:sldId id="270" r:id="rId15"/>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70" d="100"/>
          <a:sy n="70" d="100"/>
        </p:scale>
        <p:origin x="702"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684212" y="685799"/>
            <a:ext cx="8001000" cy="2971801"/>
          </a:xfrm>
        </p:spPr>
        <p:txBody>
          <a:bodyPr anchor="b">
            <a:normAutofit/>
          </a:bodyPr>
          <a:lstStyle>
            <a:lvl1pPr algn="l">
              <a:defRPr sz="4800">
                <a:effectLst/>
              </a:defRPr>
            </a:lvl1pPr>
          </a:lstStyle>
          <a:p>
            <a:r>
              <a:rPr lang="ru-RU" smtClean="0"/>
              <a:t>Образец заголовка</a:t>
            </a:r>
            <a:endParaRPr lang="en-US" dirty="0"/>
          </a:p>
        </p:txBody>
      </p:sp>
      <p:sp>
        <p:nvSpPr>
          <p:cNvPr id="3" name="Subtitle 2"/>
          <p:cNvSpPr>
            <a:spLocks noGrp="1"/>
          </p:cNvSpPr>
          <p:nvPr>
            <p:ph type="subTitle" idx="1"/>
          </p:nvPr>
        </p:nvSpPr>
        <p:spPr>
          <a:xfrm>
            <a:off x="684212" y="3843867"/>
            <a:ext cx="6400800" cy="1947333"/>
          </a:xfrm>
        </p:spPr>
        <p:txBody>
          <a:bodyPr anchor="t">
            <a:normAutofit/>
          </a:bodyPr>
          <a:lstStyle>
            <a:lvl1pPr marL="0" indent="0" algn="l">
              <a:buNone/>
              <a:defRPr sz="2100">
                <a:solidFill>
                  <a:schemeClr val="bg2">
                    <a:lumMod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A5D9B1D1-04EB-471C-A099-FD1F9A652AD4}" type="datetimeFigureOut">
              <a:rPr lang="ru-RU" smtClean="0"/>
              <a:t>28.09.2020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C2829594-BCCA-4F14-84A4-176C4E32B2FB}" type="slidenum">
              <a:rPr lang="ru-RU" smtClean="0"/>
              <a:t>‹#›</a:t>
            </a:fld>
            <a:endParaRPr lang="ru-RU"/>
          </a:p>
        </p:txBody>
      </p:sp>
      <p:cxnSp>
        <p:nvCxnSpPr>
          <p:cNvPr id="16" name="Straight Connector 15"/>
          <p:cNvCxnSpPr/>
          <p:nvPr/>
        </p:nvCxnSpPr>
        <p:spPr>
          <a:xfrm flipH="1">
            <a:off x="8228012" y="8467"/>
            <a:ext cx="3810000" cy="3810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flipH="1">
            <a:off x="6108170" y="91545"/>
            <a:ext cx="6080655" cy="608065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flipH="1">
            <a:off x="7235825" y="228600"/>
            <a:ext cx="4953000" cy="4953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335837" y="32278"/>
            <a:ext cx="4852989" cy="485298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flipH="1">
            <a:off x="7845426" y="609601"/>
            <a:ext cx="4343399" cy="434339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84499232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Панорамная фотография с подписью">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17" name="Picture Placeholder 2"/>
          <p:cNvSpPr>
            <a:spLocks noGrp="1" noChangeAspect="1"/>
          </p:cNvSpPr>
          <p:nvPr>
            <p:ph type="pic" idx="13"/>
          </p:nvPr>
        </p:nvSpPr>
        <p:spPr>
          <a:xfrm>
            <a:off x="685800" y="533400"/>
            <a:ext cx="10818812" cy="31242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16" name="Text Placeholder 9"/>
          <p:cNvSpPr>
            <a:spLocks noGrp="1"/>
          </p:cNvSpPr>
          <p:nvPr>
            <p:ph type="body" sz="quarter" idx="14"/>
          </p:nvPr>
        </p:nvSpPr>
        <p:spPr>
          <a:xfrm>
            <a:off x="914402" y="3843867"/>
            <a:ext cx="8304210" cy="457200"/>
          </a:xfrm>
        </p:spPr>
        <p:txBody>
          <a:bodyPr anchor="t">
            <a:normAutofit/>
          </a:bodyPr>
          <a:lstStyle>
            <a:lvl1pPr marL="0" indent="0">
              <a:buFontTx/>
              <a:buNone/>
              <a:defRPr sz="16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Date Placeholder 2"/>
          <p:cNvSpPr>
            <a:spLocks noGrp="1"/>
          </p:cNvSpPr>
          <p:nvPr>
            <p:ph type="dt" sz="half" idx="10"/>
          </p:nvPr>
        </p:nvSpPr>
        <p:spPr/>
        <p:txBody>
          <a:bodyPr/>
          <a:lstStyle/>
          <a:p>
            <a:fld id="{A5D9B1D1-04EB-471C-A099-FD1F9A652AD4}" type="datetimeFigureOut">
              <a:rPr lang="ru-RU" smtClean="0"/>
              <a:t>28.09.2020</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C2829594-BCCA-4F14-84A4-176C4E32B2FB}" type="slidenum">
              <a:rPr lang="ru-RU" smtClean="0"/>
              <a:t>‹#›</a:t>
            </a:fld>
            <a:endParaRPr lang="ru-RU"/>
          </a:p>
        </p:txBody>
      </p:sp>
    </p:spTree>
    <p:extLst>
      <p:ext uri="{BB962C8B-B14F-4D97-AF65-F5344CB8AC3E}">
        <p14:creationId xmlns:p14="http://schemas.microsoft.com/office/powerpoint/2010/main" val="23468972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anchor="ctr">
            <a:normAutofit/>
          </a:bodyPr>
          <a:lstStyle>
            <a:lvl1pPr algn="l">
              <a:defRPr sz="3200" b="0" cap="all"/>
            </a:lvl1pPr>
          </a:lstStyle>
          <a:p>
            <a:r>
              <a:rPr lang="ru-RU" smtClean="0"/>
              <a:t>Образец заголовка</a:t>
            </a:r>
            <a:endParaRPr lang="en-US" dirty="0"/>
          </a:p>
        </p:txBody>
      </p:sp>
      <p:sp>
        <p:nvSpPr>
          <p:cNvPr id="3" name="Text Placeholder 2"/>
          <p:cNvSpPr>
            <a:spLocks noGrp="1"/>
          </p:cNvSpPr>
          <p:nvPr>
            <p:ph type="body" idx="1"/>
          </p:nvPr>
        </p:nvSpPr>
        <p:spPr>
          <a:xfrm>
            <a:off x="684212" y="4114800"/>
            <a:ext cx="8535988" cy="1879600"/>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A5D9B1D1-04EB-471C-A099-FD1F9A652AD4}" type="datetimeFigureOut">
              <a:rPr lang="ru-RU" smtClean="0"/>
              <a:t>28.09.2020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C2829594-BCCA-4F14-84A4-176C4E32B2FB}" type="slidenum">
              <a:rPr lang="ru-RU" smtClean="0"/>
              <a:t>‹#›</a:t>
            </a:fld>
            <a:endParaRPr lang="ru-RU"/>
          </a:p>
        </p:txBody>
      </p:sp>
    </p:spTree>
    <p:extLst>
      <p:ext uri="{BB962C8B-B14F-4D97-AF65-F5344CB8AC3E}">
        <p14:creationId xmlns:p14="http://schemas.microsoft.com/office/powerpoint/2010/main" val="8963418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1141411" y="685800"/>
            <a:ext cx="9144001" cy="2743200"/>
          </a:xfrm>
        </p:spPr>
        <p:txBody>
          <a:bodyPr anchor="ctr">
            <a:normAutofit/>
          </a:bodyPr>
          <a:lstStyle>
            <a:lvl1pPr algn="l">
              <a:defRPr sz="3200" b="0" cap="all">
                <a:solidFill>
                  <a:schemeClr val="tx1"/>
                </a:solidFill>
              </a:defRPr>
            </a:lvl1pPr>
          </a:lstStyle>
          <a:p>
            <a:r>
              <a:rPr lang="ru-RU" smtClean="0"/>
              <a:t>Образец заголовка</a:t>
            </a:r>
            <a:endParaRPr lang="en-US" dirty="0"/>
          </a:p>
        </p:txBody>
      </p:sp>
      <p:sp>
        <p:nvSpPr>
          <p:cNvPr id="10" name="Text Placeholder 9"/>
          <p:cNvSpPr>
            <a:spLocks noGrp="1"/>
          </p:cNvSpPr>
          <p:nvPr>
            <p:ph type="body" sz="quarter" idx="13"/>
          </p:nvPr>
        </p:nvSpPr>
        <p:spPr>
          <a:xfrm>
            <a:off x="1446212" y="3429000"/>
            <a:ext cx="8534400" cy="3810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684213" y="4301067"/>
            <a:ext cx="8534400" cy="1684865"/>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A5D9B1D1-04EB-471C-A099-FD1F9A652AD4}" type="datetimeFigureOut">
              <a:rPr lang="ru-RU" smtClean="0"/>
              <a:t>28.09.2020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C2829594-BCCA-4F14-84A4-176C4E32B2FB}" type="slidenum">
              <a:rPr lang="ru-RU" smtClean="0"/>
              <a:t>‹#›</a:t>
            </a:fld>
            <a:endParaRPr lang="ru-RU"/>
          </a:p>
        </p:txBody>
      </p:sp>
      <p:sp>
        <p:nvSpPr>
          <p:cNvPr id="14" name="TextBox 13"/>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79831202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sp>
        <p:nvSpPr>
          <p:cNvPr id="2" name="Title 1"/>
          <p:cNvSpPr>
            <a:spLocks noGrp="1"/>
          </p:cNvSpPr>
          <p:nvPr>
            <p:ph type="title"/>
          </p:nvPr>
        </p:nvSpPr>
        <p:spPr>
          <a:xfrm>
            <a:off x="684212" y="3429000"/>
            <a:ext cx="8534400" cy="1697400"/>
          </a:xfrm>
        </p:spPr>
        <p:txBody>
          <a:bodyPr anchor="b">
            <a:normAutofit/>
          </a:bodyPr>
          <a:lstStyle>
            <a:lvl1pPr algn="l">
              <a:defRPr sz="3200" b="0" cap="all"/>
            </a:lvl1pPr>
          </a:lstStyle>
          <a:p>
            <a:r>
              <a:rPr lang="ru-RU" smtClean="0"/>
              <a:t>Образец заголовка</a:t>
            </a:r>
            <a:endParaRPr lang="en-US" dirty="0"/>
          </a:p>
        </p:txBody>
      </p:sp>
      <p:sp>
        <p:nvSpPr>
          <p:cNvPr id="3" name="Text Placeholder 2"/>
          <p:cNvSpPr>
            <a:spLocks noGrp="1"/>
          </p:cNvSpPr>
          <p:nvPr>
            <p:ph type="body" idx="1"/>
          </p:nvPr>
        </p:nvSpPr>
        <p:spPr>
          <a:xfrm>
            <a:off x="684211" y="5132981"/>
            <a:ext cx="8535990" cy="860400"/>
          </a:xfrm>
        </p:spPr>
        <p:txBody>
          <a:bodyPr anchor="t">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A5D9B1D1-04EB-471C-A099-FD1F9A652AD4}" type="datetimeFigureOut">
              <a:rPr lang="ru-RU" smtClean="0"/>
              <a:t>28.09.2020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C2829594-BCCA-4F14-84A4-176C4E32B2FB}" type="slidenum">
              <a:rPr lang="ru-RU" smtClean="0"/>
              <a:t>‹#›</a:t>
            </a:fld>
            <a:endParaRPr lang="ru-RU"/>
          </a:p>
        </p:txBody>
      </p:sp>
    </p:spTree>
    <p:extLst>
      <p:ext uri="{BB962C8B-B14F-4D97-AF65-F5344CB8AC3E}">
        <p14:creationId xmlns:p14="http://schemas.microsoft.com/office/powerpoint/2010/main" val="236178367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Цитата карточки имени">
    <p:spTree>
      <p:nvGrpSpPr>
        <p:cNvPr id="1" name=""/>
        <p:cNvGrpSpPr/>
        <p:nvPr/>
      </p:nvGrpSpPr>
      <p:grpSpPr>
        <a:xfrm>
          <a:off x="0" y="0"/>
          <a:ext cx="0" cy="0"/>
          <a:chOff x="0" y="0"/>
          <a:chExt cx="0" cy="0"/>
        </a:xfrm>
      </p:grpSpPr>
      <p:sp>
        <p:nvSpPr>
          <p:cNvPr id="2" name="Title 1"/>
          <p:cNvSpPr>
            <a:spLocks noGrp="1"/>
          </p:cNvSpPr>
          <p:nvPr>
            <p:ph type="title"/>
          </p:nvPr>
        </p:nvSpPr>
        <p:spPr>
          <a:xfrm>
            <a:off x="1141413" y="685800"/>
            <a:ext cx="9144000" cy="2743200"/>
          </a:xfrm>
        </p:spPr>
        <p:txBody>
          <a:bodyPr anchor="ctr">
            <a:normAutofit/>
          </a:bodyPr>
          <a:lstStyle>
            <a:lvl1pPr algn="l">
              <a:defRPr sz="3200" b="0" cap="all">
                <a:solidFill>
                  <a:schemeClr val="tx1"/>
                </a:solidFill>
              </a:defRPr>
            </a:lvl1pPr>
          </a:lstStyle>
          <a:p>
            <a:r>
              <a:rPr lang="ru-RU" smtClean="0"/>
              <a:t>Образец заголовка</a:t>
            </a:r>
            <a:endParaRPr lang="en-US" dirty="0"/>
          </a:p>
        </p:txBody>
      </p:sp>
      <p:sp>
        <p:nvSpPr>
          <p:cNvPr id="10" name="Text Placeholder 9"/>
          <p:cNvSpPr>
            <a:spLocks noGrp="1"/>
          </p:cNvSpPr>
          <p:nvPr>
            <p:ph type="body" sz="quarter" idx="13"/>
          </p:nvPr>
        </p:nvSpPr>
        <p:spPr>
          <a:xfrm>
            <a:off x="684212" y="3928534"/>
            <a:ext cx="8534401" cy="1049866"/>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ru-RU" smtClean="0"/>
              <a:t>Образец текста</a:t>
            </a:r>
          </a:p>
        </p:txBody>
      </p:sp>
      <p:sp>
        <p:nvSpPr>
          <p:cNvPr id="3" name="Text Placeholder 2"/>
          <p:cNvSpPr>
            <a:spLocks noGrp="1"/>
          </p:cNvSpPr>
          <p:nvPr>
            <p:ph type="body" idx="1"/>
          </p:nvPr>
        </p:nvSpPr>
        <p:spPr>
          <a:xfrm>
            <a:off x="684211" y="4978400"/>
            <a:ext cx="8534401" cy="10160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A5D9B1D1-04EB-471C-A099-FD1F9A652AD4}" type="datetimeFigureOut">
              <a:rPr lang="ru-RU" smtClean="0"/>
              <a:t>28.09.2020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C2829594-BCCA-4F14-84A4-176C4E32B2FB}" type="slidenum">
              <a:rPr lang="ru-RU" smtClean="0"/>
              <a:t>‹#›</a:t>
            </a:fld>
            <a:endParaRPr lang="ru-RU"/>
          </a:p>
        </p:txBody>
      </p:sp>
      <p:sp>
        <p:nvSpPr>
          <p:cNvPr id="11" name="TextBox 10"/>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2" name="TextBox 11"/>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53420112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Истина или ложь">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vert="horz" lIns="91440" tIns="45720" rIns="91440" bIns="45720" rtlCol="0" anchor="ctr">
            <a:normAutofit/>
          </a:bodyPr>
          <a:lstStyle>
            <a:lvl1pPr>
              <a:defRPr lang="en-US" b="0" dirty="0"/>
            </a:lvl1pPr>
          </a:lstStyle>
          <a:p>
            <a:pPr marL="0" lvl="0"/>
            <a:r>
              <a:rPr lang="ru-RU" smtClean="0"/>
              <a:t>Образец заголовка</a:t>
            </a:r>
            <a:endParaRPr lang="en-US" dirty="0"/>
          </a:p>
        </p:txBody>
      </p:sp>
      <p:sp>
        <p:nvSpPr>
          <p:cNvPr id="10" name="Text Placeholder 9"/>
          <p:cNvSpPr>
            <a:spLocks noGrp="1"/>
          </p:cNvSpPr>
          <p:nvPr>
            <p:ph type="body" sz="quarter" idx="13"/>
          </p:nvPr>
        </p:nvSpPr>
        <p:spPr>
          <a:xfrm>
            <a:off x="684212" y="3928534"/>
            <a:ext cx="8534400" cy="838200"/>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ru-RU" smtClean="0"/>
              <a:t>Образец текста</a:t>
            </a:r>
          </a:p>
        </p:txBody>
      </p:sp>
      <p:sp>
        <p:nvSpPr>
          <p:cNvPr id="3" name="Text Placeholder 2"/>
          <p:cNvSpPr>
            <a:spLocks noGrp="1"/>
          </p:cNvSpPr>
          <p:nvPr>
            <p:ph type="body" idx="1"/>
          </p:nvPr>
        </p:nvSpPr>
        <p:spPr>
          <a:xfrm>
            <a:off x="684211" y="4766732"/>
            <a:ext cx="8534401" cy="1227667"/>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A5D9B1D1-04EB-471C-A099-FD1F9A652AD4}" type="datetimeFigureOut">
              <a:rPr lang="ru-RU" smtClean="0"/>
              <a:t>28.09.2020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C2829594-BCCA-4F14-84A4-176C4E32B2FB}" type="slidenum">
              <a:rPr lang="ru-RU" smtClean="0"/>
              <a:t>‹#›</a:t>
            </a:fld>
            <a:endParaRPr lang="ru-RU"/>
          </a:p>
        </p:txBody>
      </p:sp>
    </p:spTree>
    <p:extLst>
      <p:ext uri="{BB962C8B-B14F-4D97-AF65-F5344CB8AC3E}">
        <p14:creationId xmlns:p14="http://schemas.microsoft.com/office/powerpoint/2010/main" val="137629718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ancho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A5D9B1D1-04EB-471C-A099-FD1F9A652AD4}" type="datetimeFigureOut">
              <a:rPr lang="ru-RU" smtClean="0"/>
              <a:t>28.09.2020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C2829594-BCCA-4F14-84A4-176C4E32B2FB}" type="slidenum">
              <a:rPr lang="ru-RU" smtClean="0"/>
              <a:t>‹#›</a:t>
            </a:fld>
            <a:endParaRPr lang="ru-RU"/>
          </a:p>
        </p:txBody>
      </p:sp>
    </p:spTree>
    <p:extLst>
      <p:ext uri="{BB962C8B-B14F-4D97-AF65-F5344CB8AC3E}">
        <p14:creationId xmlns:p14="http://schemas.microsoft.com/office/powerpoint/2010/main" val="107215598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85212" y="685800"/>
            <a:ext cx="2057400" cy="4572000"/>
          </a:xfrm>
        </p:spPr>
        <p:txBody>
          <a:bodyPr vert="eaVert"/>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685800" y="685800"/>
            <a:ext cx="7823200" cy="5308600"/>
          </a:xfrm>
        </p:spPr>
        <p:txBody>
          <a:bodyPr vert="eaVert" ancho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A5D9B1D1-04EB-471C-A099-FD1F9A652AD4}" type="datetimeFigureOut">
              <a:rPr lang="ru-RU" smtClean="0"/>
              <a:t>28.09.2020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C2829594-BCCA-4F14-84A4-176C4E32B2FB}" type="slidenum">
              <a:rPr lang="ru-RU" smtClean="0"/>
              <a:t>‹#›</a:t>
            </a:fld>
            <a:endParaRPr lang="ru-RU"/>
          </a:p>
        </p:txBody>
      </p:sp>
    </p:spTree>
    <p:extLst>
      <p:ext uri="{BB962C8B-B14F-4D97-AF65-F5344CB8AC3E}">
        <p14:creationId xmlns:p14="http://schemas.microsoft.com/office/powerpoint/2010/main" val="21258645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idx="1"/>
          </p:nvPr>
        </p:nvSpPr>
        <p:spPr/>
        <p:txBody>
          <a:bodyPr anchor="ct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A5D9B1D1-04EB-471C-A099-FD1F9A652AD4}" type="datetimeFigureOut">
              <a:rPr lang="ru-RU" smtClean="0"/>
              <a:t>28.09.2020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C2829594-BCCA-4F14-84A4-176C4E32B2FB}" type="slidenum">
              <a:rPr lang="ru-RU" smtClean="0"/>
              <a:t>‹#›</a:t>
            </a:fld>
            <a:endParaRPr lang="ru-RU"/>
          </a:p>
        </p:txBody>
      </p:sp>
    </p:spTree>
    <p:extLst>
      <p:ext uri="{BB962C8B-B14F-4D97-AF65-F5344CB8AC3E}">
        <p14:creationId xmlns:p14="http://schemas.microsoft.com/office/powerpoint/2010/main" val="33021800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684211" y="2006600"/>
            <a:ext cx="8534401" cy="2281600"/>
          </a:xfrm>
        </p:spPr>
        <p:txBody>
          <a:bodyPr anchor="b">
            <a:normAutofit/>
          </a:bodyPr>
          <a:lstStyle>
            <a:lvl1pPr algn="l">
              <a:defRPr sz="3600" b="0" cap="all"/>
            </a:lvl1pPr>
          </a:lstStyle>
          <a:p>
            <a:r>
              <a:rPr lang="ru-RU" smtClean="0"/>
              <a:t>Образец заголовка</a:t>
            </a:r>
            <a:endParaRPr lang="en-US" dirty="0"/>
          </a:p>
        </p:txBody>
      </p:sp>
      <p:sp>
        <p:nvSpPr>
          <p:cNvPr id="3" name="Text Placeholder 2"/>
          <p:cNvSpPr>
            <a:spLocks noGrp="1"/>
          </p:cNvSpPr>
          <p:nvPr>
            <p:ph type="body" idx="1"/>
          </p:nvPr>
        </p:nvSpPr>
        <p:spPr>
          <a:xfrm>
            <a:off x="684213" y="4495800"/>
            <a:ext cx="8534400" cy="14986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A5D9B1D1-04EB-471C-A099-FD1F9A652AD4}" type="datetimeFigureOut">
              <a:rPr lang="ru-RU" smtClean="0"/>
              <a:t>28.09.2020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C2829594-BCCA-4F14-84A4-176C4E32B2FB}" type="slidenum">
              <a:rPr lang="ru-RU" smtClean="0"/>
              <a:t>‹#›</a:t>
            </a:fld>
            <a:endParaRPr lang="ru-RU"/>
          </a:p>
        </p:txBody>
      </p:sp>
    </p:spTree>
    <p:extLst>
      <p:ext uri="{BB962C8B-B14F-4D97-AF65-F5344CB8AC3E}">
        <p14:creationId xmlns:p14="http://schemas.microsoft.com/office/powerpoint/2010/main" val="31704053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sz="half" idx="1"/>
          </p:nvPr>
        </p:nvSpPr>
        <p:spPr>
          <a:xfrm>
            <a:off x="684211" y="685800"/>
            <a:ext cx="4937655" cy="3615267"/>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5808133" y="685801"/>
            <a:ext cx="4934479" cy="3615266"/>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A5D9B1D1-04EB-471C-A099-FD1F9A652AD4}" type="datetimeFigureOut">
              <a:rPr lang="ru-RU" smtClean="0"/>
              <a:t>28.09.2020</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C2829594-BCCA-4F14-84A4-176C4E32B2FB}" type="slidenum">
              <a:rPr lang="ru-RU" smtClean="0"/>
              <a:t>‹#›</a:t>
            </a:fld>
            <a:endParaRPr lang="ru-RU"/>
          </a:p>
        </p:txBody>
      </p:sp>
    </p:spTree>
    <p:extLst>
      <p:ext uri="{BB962C8B-B14F-4D97-AF65-F5344CB8AC3E}">
        <p14:creationId xmlns:p14="http://schemas.microsoft.com/office/powerpoint/2010/main" val="3439902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ru-RU" smtClean="0"/>
              <a:t>Образец заголовка</a:t>
            </a:r>
            <a:endParaRPr lang="en-US" dirty="0"/>
          </a:p>
        </p:txBody>
      </p:sp>
      <p:sp>
        <p:nvSpPr>
          <p:cNvPr id="3" name="Text Placeholder 2"/>
          <p:cNvSpPr>
            <a:spLocks noGrp="1"/>
          </p:cNvSpPr>
          <p:nvPr>
            <p:ph type="body" idx="1"/>
          </p:nvPr>
        </p:nvSpPr>
        <p:spPr>
          <a:xfrm>
            <a:off x="972080" y="685800"/>
            <a:ext cx="4649787"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684211" y="1270529"/>
            <a:ext cx="4937655" cy="3030538"/>
          </a:xfrm>
        </p:spPr>
        <p:txBody>
          <a:bodyPr anchor="t">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6079066" y="685800"/>
            <a:ext cx="4665134"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5806545" y="1262062"/>
            <a:ext cx="4929188" cy="3030538"/>
          </a:xfrm>
        </p:spPr>
        <p:txBody>
          <a:bodyPr anchor="t">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A5D9B1D1-04EB-471C-A099-FD1F9A652AD4}" type="datetimeFigureOut">
              <a:rPr lang="ru-RU" smtClean="0"/>
              <a:t>28.09.2020</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C2829594-BCCA-4F14-84A4-176C4E32B2FB}" type="slidenum">
              <a:rPr lang="ru-RU" smtClean="0"/>
              <a:t>‹#›</a:t>
            </a:fld>
            <a:endParaRPr lang="ru-RU"/>
          </a:p>
        </p:txBody>
      </p:sp>
    </p:spTree>
    <p:extLst>
      <p:ext uri="{BB962C8B-B14F-4D97-AF65-F5344CB8AC3E}">
        <p14:creationId xmlns:p14="http://schemas.microsoft.com/office/powerpoint/2010/main" val="7270050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A5D9B1D1-04EB-471C-A099-FD1F9A652AD4}" type="datetimeFigureOut">
              <a:rPr lang="ru-RU" smtClean="0"/>
              <a:t>28.09.2020</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C2829594-BCCA-4F14-84A4-176C4E32B2FB}" type="slidenum">
              <a:rPr lang="ru-RU" smtClean="0"/>
              <a:t>‹#›</a:t>
            </a:fld>
            <a:endParaRPr lang="ru-RU"/>
          </a:p>
        </p:txBody>
      </p:sp>
    </p:spTree>
    <p:extLst>
      <p:ext uri="{BB962C8B-B14F-4D97-AF65-F5344CB8AC3E}">
        <p14:creationId xmlns:p14="http://schemas.microsoft.com/office/powerpoint/2010/main" val="33665508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5D9B1D1-04EB-471C-A099-FD1F9A652AD4}" type="datetimeFigureOut">
              <a:rPr lang="ru-RU" smtClean="0"/>
              <a:t>28.09.2020</a:t>
            </a:fld>
            <a:endParaRPr lang="ru-RU"/>
          </a:p>
        </p:txBody>
      </p:sp>
      <p:sp>
        <p:nvSpPr>
          <p:cNvPr id="3" name="Footer Placeholder 2"/>
          <p:cNvSpPr>
            <a:spLocks noGrp="1"/>
          </p:cNvSpPr>
          <p:nvPr>
            <p:ph type="ftr" sz="quarter" idx="11"/>
          </p:nvPr>
        </p:nvSpPr>
        <p:spPr/>
        <p:txBody>
          <a:bodyPr/>
          <a:lstStyle/>
          <a:p>
            <a:endParaRPr lang="ru-RU"/>
          </a:p>
        </p:txBody>
      </p:sp>
      <p:sp>
        <p:nvSpPr>
          <p:cNvPr id="4" name="Slide Number Placeholder 3"/>
          <p:cNvSpPr>
            <a:spLocks noGrp="1"/>
          </p:cNvSpPr>
          <p:nvPr>
            <p:ph type="sldNum" sz="quarter" idx="12"/>
          </p:nvPr>
        </p:nvSpPr>
        <p:spPr/>
        <p:txBody>
          <a:bodyPr/>
          <a:lstStyle/>
          <a:p>
            <a:fld id="{C2829594-BCCA-4F14-84A4-176C4E32B2FB}" type="slidenum">
              <a:rPr lang="ru-RU" smtClean="0"/>
              <a:t>‹#›</a:t>
            </a:fld>
            <a:endParaRPr lang="ru-RU"/>
          </a:p>
        </p:txBody>
      </p:sp>
    </p:spTree>
    <p:extLst>
      <p:ext uri="{BB962C8B-B14F-4D97-AF65-F5344CB8AC3E}">
        <p14:creationId xmlns:p14="http://schemas.microsoft.com/office/powerpoint/2010/main" val="26825495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7085012" y="685800"/>
            <a:ext cx="3657600" cy="1371600"/>
          </a:xfrm>
        </p:spPr>
        <p:txBody>
          <a:bodyPr anchor="b">
            <a:normAutofit/>
          </a:bodyPr>
          <a:lstStyle>
            <a:lvl1pPr algn="l">
              <a:defRPr sz="2400" b="0"/>
            </a:lvl1pPr>
          </a:lstStyle>
          <a:p>
            <a:r>
              <a:rPr lang="ru-RU" smtClean="0"/>
              <a:t>Образец заголовка</a:t>
            </a:r>
            <a:endParaRPr lang="en-US" dirty="0"/>
          </a:p>
        </p:txBody>
      </p:sp>
      <p:sp>
        <p:nvSpPr>
          <p:cNvPr id="3" name="Content Placeholder 2"/>
          <p:cNvSpPr>
            <a:spLocks noGrp="1"/>
          </p:cNvSpPr>
          <p:nvPr>
            <p:ph idx="1"/>
          </p:nvPr>
        </p:nvSpPr>
        <p:spPr>
          <a:xfrm>
            <a:off x="684212" y="685800"/>
            <a:ext cx="5943601" cy="5308600"/>
          </a:xfrm>
        </p:spPr>
        <p:txBody>
          <a:bodyPr anchor="ct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7085012" y="2209799"/>
            <a:ext cx="3657600" cy="2091267"/>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A5D9B1D1-04EB-471C-A099-FD1F9A652AD4}" type="datetimeFigureOut">
              <a:rPr lang="ru-RU" smtClean="0"/>
              <a:t>28.09.2020</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C2829594-BCCA-4F14-84A4-176C4E32B2FB}" type="slidenum">
              <a:rPr lang="ru-RU" smtClean="0"/>
              <a:t>‹#›</a:t>
            </a:fld>
            <a:endParaRPr lang="ru-RU"/>
          </a:p>
        </p:txBody>
      </p:sp>
    </p:spTree>
    <p:extLst>
      <p:ext uri="{BB962C8B-B14F-4D97-AF65-F5344CB8AC3E}">
        <p14:creationId xmlns:p14="http://schemas.microsoft.com/office/powerpoint/2010/main" val="20934837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4722812" y="1447800"/>
            <a:ext cx="6019800" cy="1143000"/>
          </a:xfrm>
        </p:spPr>
        <p:txBody>
          <a:bodyPr anchor="b">
            <a:normAutofit/>
          </a:bodyPr>
          <a:lstStyle>
            <a:lvl1pPr algn="l">
              <a:defRPr sz="2800" b="0"/>
            </a:lvl1pPr>
          </a:lstStyle>
          <a:p>
            <a:r>
              <a:rPr lang="ru-RU" smtClean="0"/>
              <a:t>Образец заголовка</a:t>
            </a:r>
            <a:endParaRPr lang="en-US" dirty="0"/>
          </a:p>
        </p:txBody>
      </p:sp>
      <p:sp>
        <p:nvSpPr>
          <p:cNvPr id="14" name="Picture Placeholder 2"/>
          <p:cNvSpPr>
            <a:spLocks noGrp="1" noChangeAspect="1"/>
          </p:cNvSpPr>
          <p:nvPr>
            <p:ph type="pic" idx="1"/>
          </p:nvPr>
        </p:nvSpPr>
        <p:spPr>
          <a:xfrm>
            <a:off x="989012" y="914400"/>
            <a:ext cx="3280974" cy="45720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4" name="Text Placeholder 3"/>
          <p:cNvSpPr>
            <a:spLocks noGrp="1"/>
          </p:cNvSpPr>
          <p:nvPr>
            <p:ph type="body" sz="half" idx="2"/>
          </p:nvPr>
        </p:nvSpPr>
        <p:spPr>
          <a:xfrm>
            <a:off x="4722812" y="2777066"/>
            <a:ext cx="6021388" cy="2048933"/>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A5D9B1D1-04EB-471C-A099-FD1F9A652AD4}" type="datetimeFigureOut">
              <a:rPr lang="ru-RU" smtClean="0"/>
              <a:t>28.09.2020</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C2829594-BCCA-4F14-84A4-176C4E32B2FB}" type="slidenum">
              <a:rPr lang="ru-RU" smtClean="0"/>
              <a:t>‹#›</a:t>
            </a:fld>
            <a:endParaRPr lang="ru-RU"/>
          </a:p>
        </p:txBody>
      </p:sp>
    </p:spTree>
    <p:extLst>
      <p:ext uri="{BB962C8B-B14F-4D97-AF65-F5344CB8AC3E}">
        <p14:creationId xmlns:p14="http://schemas.microsoft.com/office/powerpoint/2010/main" val="421384054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7" name="Group 6"/>
          <p:cNvGrpSpPr/>
          <p:nvPr/>
        </p:nvGrpSpPr>
        <p:grpSpPr>
          <a:xfrm>
            <a:off x="9206969" y="2963333"/>
            <a:ext cx="2981858" cy="3208867"/>
            <a:chOff x="9206969" y="2963333"/>
            <a:chExt cx="2981858" cy="3208867"/>
          </a:xfrm>
        </p:grpSpPr>
        <p:cxnSp>
          <p:nvCxnSpPr>
            <p:cNvPr id="8" name="Straight Connector 7"/>
            <p:cNvCxnSpPr/>
            <p:nvPr/>
          </p:nvCxnSpPr>
          <p:spPr>
            <a:xfrm flipH="1">
              <a:off x="11276012" y="2963333"/>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H="1">
              <a:off x="9206969" y="3190344"/>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H="1">
              <a:off x="10292292" y="3285067"/>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flipH="1">
              <a:off x="10443103" y="3131080"/>
              <a:ext cx="1745722" cy="174572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H="1">
              <a:off x="10918826" y="3683001"/>
              <a:ext cx="1270001" cy="1269999"/>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Placeholder 1"/>
          <p:cNvSpPr>
            <a:spLocks noGrp="1"/>
          </p:cNvSpPr>
          <p:nvPr>
            <p:ph type="title"/>
          </p:nvPr>
        </p:nvSpPr>
        <p:spPr>
          <a:xfrm>
            <a:off x="684212" y="4487332"/>
            <a:ext cx="8534400" cy="1507067"/>
          </a:xfrm>
          <a:prstGeom prst="rect">
            <a:avLst/>
          </a:prstGeom>
          <a:effectLst/>
        </p:spPr>
        <p:txBody>
          <a:bodyPr vert="horz" lIns="91440" tIns="45720" rIns="91440" bIns="45720" rtlCol="0" anchor="ctr">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684212" y="685800"/>
            <a:ext cx="8534400" cy="3615267"/>
          </a:xfrm>
          <a:prstGeom prst="rect">
            <a:avLst/>
          </a:prstGeom>
        </p:spPr>
        <p:txBody>
          <a:bodyPr vert="horz" lIns="91440" tIns="45720" rIns="91440" bIns="45720" rtlCol="0" anchor="ct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9904412" y="6172200"/>
            <a:ext cx="1600200" cy="365125"/>
          </a:xfrm>
          <a:prstGeom prst="rect">
            <a:avLst/>
          </a:prstGeom>
        </p:spPr>
        <p:txBody>
          <a:bodyPr vert="horz" lIns="91440" tIns="45720" rIns="91440" bIns="45720" rtlCol="0" anchor="t"/>
          <a:lstStyle>
            <a:lvl1pPr algn="r">
              <a:defRPr sz="1000" b="0" i="0">
                <a:solidFill>
                  <a:schemeClr val="bg2">
                    <a:lumMod val="50000"/>
                  </a:schemeClr>
                </a:solidFill>
                <a:effectLst/>
                <a:latin typeface="+mn-lt"/>
              </a:defRPr>
            </a:lvl1pPr>
          </a:lstStyle>
          <a:p>
            <a:fld id="{A5D9B1D1-04EB-471C-A099-FD1F9A652AD4}" type="datetimeFigureOut">
              <a:rPr lang="ru-RU" smtClean="0"/>
              <a:t>28.09.2020</a:t>
            </a:fld>
            <a:endParaRPr lang="ru-RU"/>
          </a:p>
        </p:txBody>
      </p:sp>
      <p:sp>
        <p:nvSpPr>
          <p:cNvPr id="5" name="Footer Placeholder 4"/>
          <p:cNvSpPr>
            <a:spLocks noGrp="1"/>
          </p:cNvSpPr>
          <p:nvPr>
            <p:ph type="ftr" sz="quarter" idx="3"/>
          </p:nvPr>
        </p:nvSpPr>
        <p:spPr>
          <a:xfrm>
            <a:off x="684212" y="6172200"/>
            <a:ext cx="7543800" cy="365125"/>
          </a:xfrm>
          <a:prstGeom prst="rect">
            <a:avLst/>
          </a:prstGeom>
        </p:spPr>
        <p:txBody>
          <a:bodyPr vert="horz" lIns="91440" tIns="45720" rIns="91440" bIns="45720" rtlCol="0" anchor="t"/>
          <a:lstStyle>
            <a:lvl1pPr algn="l">
              <a:defRPr sz="1000" b="0" i="0">
                <a:solidFill>
                  <a:schemeClr val="bg2">
                    <a:lumMod val="50000"/>
                  </a:schemeClr>
                </a:solidFill>
                <a:effectLst/>
                <a:latin typeface="+mn-lt"/>
              </a:defRPr>
            </a:lvl1pPr>
          </a:lstStyle>
          <a:p>
            <a:endParaRPr lang="ru-RU"/>
          </a:p>
        </p:txBody>
      </p:sp>
      <p:sp>
        <p:nvSpPr>
          <p:cNvPr id="6" name="Slide Number Placeholder 5"/>
          <p:cNvSpPr>
            <a:spLocks noGrp="1"/>
          </p:cNvSpPr>
          <p:nvPr>
            <p:ph type="sldNum" sz="quarter" idx="4"/>
          </p:nvPr>
        </p:nvSpPr>
        <p:spPr>
          <a:xfrm>
            <a:off x="10363200" y="5578475"/>
            <a:ext cx="1142245" cy="669925"/>
          </a:xfrm>
          <a:prstGeom prst="rect">
            <a:avLst/>
          </a:prstGeom>
        </p:spPr>
        <p:txBody>
          <a:bodyPr vert="horz" lIns="91440" tIns="45720" rIns="91440" bIns="45720" rtlCol="0" anchor="b"/>
          <a:lstStyle>
            <a:lvl1pPr algn="r">
              <a:defRPr sz="3200" b="0" i="0">
                <a:solidFill>
                  <a:schemeClr val="bg2">
                    <a:lumMod val="50000"/>
                  </a:schemeClr>
                </a:solidFill>
                <a:effectLst/>
                <a:latin typeface="+mn-lt"/>
              </a:defRPr>
            </a:lvl1pPr>
          </a:lstStyle>
          <a:p>
            <a:fld id="{C2829594-BCCA-4F14-84A4-176C4E32B2FB}" type="slidenum">
              <a:rPr lang="ru-RU" smtClean="0"/>
              <a:t>‹#›</a:t>
            </a:fld>
            <a:endParaRPr lang="ru-RU"/>
          </a:p>
        </p:txBody>
      </p:sp>
    </p:spTree>
    <p:extLst>
      <p:ext uri="{BB962C8B-B14F-4D97-AF65-F5344CB8AC3E}">
        <p14:creationId xmlns:p14="http://schemas.microsoft.com/office/powerpoint/2010/main" val="3050367414"/>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4212" y="685800"/>
            <a:ext cx="8001000" cy="2330356"/>
          </a:xfrm>
        </p:spPr>
        <p:txBody>
          <a:bodyPr>
            <a:normAutofit/>
          </a:bodyPr>
          <a:lstStyle/>
          <a:p>
            <a:r>
              <a:rPr lang="ru-RU" sz="4000" dirty="0">
                <a:solidFill>
                  <a:schemeClr val="bg1"/>
                </a:solidFill>
                <a:latin typeface="Times New Roman" panose="02020603050405020304" pitchFamily="18" charset="0"/>
                <a:cs typeface="Times New Roman" panose="02020603050405020304" pitchFamily="18" charset="0"/>
              </a:rPr>
              <a:t>ОРГАНИЗАЦИОННАЯ КУЛЬТУРА</a:t>
            </a:r>
          </a:p>
        </p:txBody>
      </p:sp>
      <p:sp>
        <p:nvSpPr>
          <p:cNvPr id="3" name="Подзаголовок 2"/>
          <p:cNvSpPr>
            <a:spLocks noGrp="1"/>
          </p:cNvSpPr>
          <p:nvPr>
            <p:ph type="subTitle" idx="1"/>
          </p:nvPr>
        </p:nvSpPr>
        <p:spPr/>
        <p:txBody>
          <a:bodyPr>
            <a:normAutofit/>
          </a:bodyPr>
          <a:lstStyle/>
          <a:p>
            <a:pPr algn="ctr"/>
            <a:endParaRPr lang="ru-RU" sz="3600" dirty="0" smtClean="0">
              <a:solidFill>
                <a:schemeClr val="bg1"/>
              </a:solidFill>
              <a:latin typeface="Times New Roman" panose="02020603050405020304" pitchFamily="18" charset="0"/>
              <a:cs typeface="Times New Roman" panose="02020603050405020304" pitchFamily="18" charset="0"/>
            </a:endParaRPr>
          </a:p>
          <a:p>
            <a:pPr algn="ctr"/>
            <a:r>
              <a:rPr lang="ru-RU" sz="3600" dirty="0" smtClean="0">
                <a:solidFill>
                  <a:schemeClr val="bg1"/>
                </a:solidFill>
                <a:latin typeface="Times New Roman" panose="02020603050405020304" pitchFamily="18" charset="0"/>
                <a:cs typeface="Times New Roman" panose="02020603050405020304" pitchFamily="18" charset="0"/>
              </a:rPr>
              <a:t>Лекция 5</a:t>
            </a:r>
            <a:endParaRPr lang="ru-RU" sz="3600" dirty="0">
              <a:solidFill>
                <a:schemeClr val="bg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09684051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09181" y="107878"/>
            <a:ext cx="11955439" cy="6817251"/>
          </a:xfrm>
          <a:prstGeom prst="rect">
            <a:avLst/>
          </a:prstGeom>
        </p:spPr>
        <p:txBody>
          <a:bodyPr wrap="square">
            <a:spAutoFit/>
          </a:bodyPr>
          <a:lstStyle/>
          <a:p>
            <a:pPr algn="just"/>
            <a:r>
              <a:rPr lang="ru-RU" sz="1900" b="1" dirty="0" smtClean="0">
                <a:solidFill>
                  <a:schemeClr val="bg1"/>
                </a:solidFill>
                <a:latin typeface="Times New Roman" panose="02020603050405020304" pitchFamily="18" charset="0"/>
                <a:cs typeface="Times New Roman" panose="02020603050405020304" pitchFamily="18" charset="0"/>
              </a:rPr>
              <a:t>Структура организационной культуры</a:t>
            </a:r>
          </a:p>
          <a:p>
            <a:pPr algn="just"/>
            <a:r>
              <a:rPr lang="ru-RU" sz="1900" dirty="0" smtClean="0">
                <a:solidFill>
                  <a:schemeClr val="bg1"/>
                </a:solidFill>
                <a:latin typeface="Times New Roman" panose="02020603050405020304" pitchFamily="18" charset="0"/>
                <a:cs typeface="Times New Roman" panose="02020603050405020304" pitchFamily="18" charset="0"/>
              </a:rPr>
              <a:t>Структура – это взаимное расположение частей, составляющих одно целое.</a:t>
            </a:r>
          </a:p>
          <a:p>
            <a:pPr algn="just"/>
            <a:r>
              <a:rPr lang="ru-RU" sz="1900" dirty="0" smtClean="0">
                <a:solidFill>
                  <a:schemeClr val="bg1"/>
                </a:solidFill>
                <a:latin typeface="Times New Roman" panose="02020603050405020304" pitchFamily="18" charset="0"/>
                <a:cs typeface="Times New Roman" panose="02020603050405020304" pitchFamily="18" charset="0"/>
              </a:rPr>
              <a:t>Существуют различные подходы к рассмотрению структур организационной культуры, приведем лишь некоторые из них.</a:t>
            </a:r>
          </a:p>
          <a:p>
            <a:pPr algn="just"/>
            <a:r>
              <a:rPr lang="ru-RU" sz="1900" dirty="0" smtClean="0">
                <a:solidFill>
                  <a:schemeClr val="bg1"/>
                </a:solidFill>
                <a:latin typeface="Times New Roman" panose="02020603050405020304" pitchFamily="18" charset="0"/>
                <a:cs typeface="Times New Roman" panose="02020603050405020304" pitchFamily="18" charset="0"/>
              </a:rPr>
              <a:t>М. </a:t>
            </a:r>
            <a:r>
              <a:rPr lang="ru-RU" sz="1900" dirty="0" err="1" smtClean="0">
                <a:solidFill>
                  <a:schemeClr val="bg1"/>
                </a:solidFill>
                <a:latin typeface="Times New Roman" panose="02020603050405020304" pitchFamily="18" charset="0"/>
                <a:cs typeface="Times New Roman" panose="02020603050405020304" pitchFamily="18" charset="0"/>
              </a:rPr>
              <a:t>Магура</a:t>
            </a:r>
            <a:r>
              <a:rPr lang="ru-RU" sz="1900" dirty="0" smtClean="0">
                <a:solidFill>
                  <a:schemeClr val="bg1"/>
                </a:solidFill>
                <a:latin typeface="Times New Roman" panose="02020603050405020304" pitchFamily="18" charset="0"/>
                <a:cs typeface="Times New Roman" panose="02020603050405020304" pitchFamily="18" charset="0"/>
              </a:rPr>
              <a:t> предлагает следующую модель: ценности, системы отношений, поведенческие нормы, а также действия и поведение работников.</a:t>
            </a:r>
          </a:p>
          <a:p>
            <a:pPr algn="just"/>
            <a:r>
              <a:rPr lang="ru-RU" sz="1900" dirty="0" smtClean="0">
                <a:solidFill>
                  <a:schemeClr val="bg1"/>
                </a:solidFill>
                <a:latin typeface="Times New Roman" panose="02020603050405020304" pitchFamily="18" charset="0"/>
                <a:cs typeface="Times New Roman" panose="02020603050405020304" pitchFamily="18" charset="0"/>
              </a:rPr>
              <a:t>Традиционное понимание компонентов корпоративной культуры подразумевает следующие пять элементов: стратегия организации, персо-нал, структура, стиль управления, системы координации. Проявление корпоративной культуры рассматривается на внешнем и внутреннем уровнях осознания (восприятия) таковой. Внешний уровень (видимый) состоит из видимой атрибутики и провозглашенных целей, фирменной одежды, сим-волов, рекламных слоганов и девизов. Внутренний уровень – иерархическая шкала, ценности и нормы, определяющие и регламентирующие поведение сотрудников внутри компании, а также негласные правила, обозначенные во внутренней документации, с которой новый сотрудник знакомится и изучает в первые дни работы. Осознание сотрудником себя как части коллектива (внутренний уровень корпоративной культуры) может быть, в свою очередь, определено как адаптация человека на социальном и личностном уровне в профессиональном коллективе.</a:t>
            </a:r>
          </a:p>
          <a:p>
            <a:pPr algn="just"/>
            <a:r>
              <a:rPr lang="ru-RU" sz="1900" b="1" dirty="0" smtClean="0">
                <a:solidFill>
                  <a:schemeClr val="bg1"/>
                </a:solidFill>
                <a:latin typeface="Times New Roman" panose="02020603050405020304" pitchFamily="18" charset="0"/>
                <a:cs typeface="Times New Roman" panose="02020603050405020304" pitchFamily="18" charset="0"/>
              </a:rPr>
              <a:t>Э. Шейн выделяет три уровня организационной культуры:</a:t>
            </a:r>
          </a:p>
          <a:p>
            <a:pPr algn="just"/>
            <a:r>
              <a:rPr lang="ru-RU" sz="1900" i="1" dirty="0" smtClean="0">
                <a:solidFill>
                  <a:schemeClr val="bg1"/>
                </a:solidFill>
                <a:latin typeface="Times New Roman" panose="02020603050405020304" pitchFamily="18" charset="0"/>
                <a:cs typeface="Times New Roman" panose="02020603050405020304" pitchFamily="18" charset="0"/>
              </a:rPr>
              <a:t> поверхностный – включает такие внешние организационные характеристики, как продукция и услуги, оказываемые организацией, используемая технология, архитектура производственных помещений и офисов, наблюдаемое поведение работников, формальное языковое общение, лозунги и т.п.;</a:t>
            </a:r>
          </a:p>
          <a:p>
            <a:pPr algn="just"/>
            <a:r>
              <a:rPr lang="ru-RU" sz="1900" i="1" dirty="0" smtClean="0">
                <a:solidFill>
                  <a:schemeClr val="bg1"/>
                </a:solidFill>
                <a:latin typeface="Times New Roman" panose="02020603050405020304" pitchFamily="18" charset="0"/>
                <a:cs typeface="Times New Roman" panose="02020603050405020304" pitchFamily="18" charset="0"/>
              </a:rPr>
              <a:t> внутренний – это ценности, верования, разделяемые членами организации;</a:t>
            </a:r>
          </a:p>
          <a:p>
            <a:pPr algn="just"/>
            <a:r>
              <a:rPr lang="ru-RU" sz="1900" i="1" dirty="0" smtClean="0">
                <a:solidFill>
                  <a:schemeClr val="bg1"/>
                </a:solidFill>
                <a:latin typeface="Times New Roman" panose="02020603050405020304" pitchFamily="18" charset="0"/>
                <a:cs typeface="Times New Roman" panose="02020603050405020304" pitchFamily="18" charset="0"/>
              </a:rPr>
              <a:t> глубинный – базовые предположения, которые трудно осознать без специального сосредоточия на этом вопросе.</a:t>
            </a:r>
            <a:endParaRPr lang="ru-RU" sz="1900" i="1" dirty="0">
              <a:solidFill>
                <a:schemeClr val="bg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28813294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 y="95534"/>
            <a:ext cx="12078269" cy="6740307"/>
          </a:xfrm>
          <a:prstGeom prst="rect">
            <a:avLst/>
          </a:prstGeom>
        </p:spPr>
        <p:txBody>
          <a:bodyPr wrap="square">
            <a:spAutoFit/>
          </a:bodyPr>
          <a:lstStyle/>
          <a:p>
            <a:pPr algn="just"/>
            <a:r>
              <a:rPr lang="ru-RU" b="1" dirty="0" smtClean="0">
                <a:solidFill>
                  <a:schemeClr val="bg1"/>
                </a:solidFill>
                <a:latin typeface="Times New Roman" panose="02020603050405020304" pitchFamily="18" charset="0"/>
                <a:cs typeface="Times New Roman" panose="02020603050405020304" pitchFamily="18" charset="0"/>
              </a:rPr>
              <a:t>По мнению А.М. </a:t>
            </a:r>
            <a:r>
              <a:rPr lang="ru-RU" b="1" dirty="0" err="1" smtClean="0">
                <a:solidFill>
                  <a:schemeClr val="bg1"/>
                </a:solidFill>
                <a:latin typeface="Times New Roman" panose="02020603050405020304" pitchFamily="18" charset="0"/>
                <a:cs typeface="Times New Roman" panose="02020603050405020304" pitchFamily="18" charset="0"/>
              </a:rPr>
              <a:t>Ветитнева</a:t>
            </a:r>
            <a:r>
              <a:rPr lang="ru-RU" b="1" dirty="0" smtClean="0">
                <a:solidFill>
                  <a:schemeClr val="bg1"/>
                </a:solidFill>
                <a:latin typeface="Times New Roman" panose="02020603050405020304" pitchFamily="18" charset="0"/>
                <a:cs typeface="Times New Roman" panose="02020603050405020304" pitchFamily="18" charset="0"/>
              </a:rPr>
              <a:t> и А.В. </a:t>
            </a:r>
            <a:r>
              <a:rPr lang="ru-RU" b="1" dirty="0" err="1" smtClean="0">
                <a:solidFill>
                  <a:schemeClr val="bg1"/>
                </a:solidFill>
                <a:latin typeface="Times New Roman" panose="02020603050405020304" pitchFamily="18" charset="0"/>
                <a:cs typeface="Times New Roman" panose="02020603050405020304" pitchFamily="18" charset="0"/>
              </a:rPr>
              <a:t>Гостюхиной</a:t>
            </a:r>
            <a:r>
              <a:rPr lang="ru-RU" b="1" dirty="0" smtClean="0">
                <a:solidFill>
                  <a:schemeClr val="bg1"/>
                </a:solidFill>
                <a:latin typeface="Times New Roman" panose="02020603050405020304" pitchFamily="18" charset="0"/>
                <a:cs typeface="Times New Roman" panose="02020603050405020304" pitchFamily="18" charset="0"/>
              </a:rPr>
              <a:t>, организационная культура носит многоуровневый характер:</a:t>
            </a:r>
          </a:p>
          <a:p>
            <a:pPr algn="just"/>
            <a:r>
              <a:rPr lang="ru-RU" i="1" dirty="0" smtClean="0">
                <a:solidFill>
                  <a:schemeClr val="bg1"/>
                </a:solidFill>
                <a:latin typeface="Times New Roman" panose="02020603050405020304" pitchFamily="18" charset="0"/>
                <a:cs typeface="Times New Roman" panose="02020603050405020304" pitchFamily="18" charset="0"/>
              </a:rPr>
              <a:t>1) уровень социальной адаптации – система подбора и обучения персонала, способствующая быстрому усвоению культуры организации, а также форм предметной деятельности. В случае успешной адаптации но-вые работники становятся носителями культуры организации и в после-дующем передают ее новым поколениям;</a:t>
            </a:r>
          </a:p>
          <a:p>
            <a:pPr algn="just"/>
            <a:r>
              <a:rPr lang="ru-RU" i="1" dirty="0" smtClean="0">
                <a:solidFill>
                  <a:schemeClr val="bg1"/>
                </a:solidFill>
                <a:latin typeface="Times New Roman" panose="02020603050405020304" pitchFamily="18" charset="0"/>
                <a:cs typeface="Times New Roman" panose="02020603050405020304" pitchFamily="18" charset="0"/>
              </a:rPr>
              <a:t>2) уровень отношений – система власти, система внутренних коммуникаций, система взаимодействий с внешней средой;</a:t>
            </a:r>
          </a:p>
          <a:p>
            <a:pPr algn="just"/>
            <a:r>
              <a:rPr lang="ru-RU" i="1" dirty="0" smtClean="0">
                <a:solidFill>
                  <a:schemeClr val="bg1"/>
                </a:solidFill>
                <a:latin typeface="Times New Roman" panose="02020603050405020304" pitchFamily="18" charset="0"/>
                <a:cs typeface="Times New Roman" panose="02020603050405020304" pitchFamily="18" charset="0"/>
              </a:rPr>
              <a:t>3) уровень мотивации – система аттестации, система вознаграждений, система социальных трансфертов, система идентификации.</a:t>
            </a:r>
          </a:p>
          <a:p>
            <a:pPr algn="just"/>
            <a:r>
              <a:rPr lang="ru-RU" b="1" dirty="0" smtClean="0">
                <a:solidFill>
                  <a:schemeClr val="bg1"/>
                </a:solidFill>
                <a:latin typeface="Times New Roman" panose="02020603050405020304" pitchFamily="18" charset="0"/>
                <a:cs typeface="Times New Roman" panose="02020603050405020304" pitchFamily="18" charset="0"/>
              </a:rPr>
              <a:t>Типы организационной культуры. </a:t>
            </a:r>
            <a:r>
              <a:rPr lang="ru-RU" dirty="0" smtClean="0">
                <a:solidFill>
                  <a:schemeClr val="bg1"/>
                </a:solidFill>
                <a:latin typeface="Times New Roman" panose="02020603050405020304" pitchFamily="18" charset="0"/>
                <a:cs typeface="Times New Roman" panose="02020603050405020304" pitchFamily="18" charset="0"/>
              </a:rPr>
              <a:t>Организационная культура в компании формируется на основе таких факторов, как личность руководителя, сфера бизнеса и этап развития компании. Существуют различные подходы к типологии организационной культуры. Так, Д. </a:t>
            </a:r>
            <a:r>
              <a:rPr lang="ru-RU" dirty="0" err="1" smtClean="0">
                <a:solidFill>
                  <a:schemeClr val="bg1"/>
                </a:solidFill>
                <a:latin typeface="Times New Roman" panose="02020603050405020304" pitchFamily="18" charset="0"/>
                <a:cs typeface="Times New Roman" panose="02020603050405020304" pitchFamily="18" charset="0"/>
              </a:rPr>
              <a:t>Коул</a:t>
            </a:r>
            <a:r>
              <a:rPr lang="ru-RU" dirty="0" smtClean="0">
                <a:solidFill>
                  <a:schemeClr val="bg1"/>
                </a:solidFill>
                <a:latin typeface="Times New Roman" panose="02020603050405020304" pitchFamily="18" charset="0"/>
                <a:cs typeface="Times New Roman" panose="02020603050405020304" pitchFamily="18" charset="0"/>
              </a:rPr>
              <a:t> выделяет четыре типа организационной культуры: органическую; предпринимательскую; бюрократическую; </a:t>
            </a:r>
            <a:r>
              <a:rPr lang="ru-RU" dirty="0" err="1" smtClean="0">
                <a:solidFill>
                  <a:schemeClr val="bg1"/>
                </a:solidFill>
                <a:latin typeface="Times New Roman" panose="02020603050405020304" pitchFamily="18" charset="0"/>
                <a:cs typeface="Times New Roman" panose="02020603050405020304" pitchFamily="18" charset="0"/>
              </a:rPr>
              <a:t>партисипативную</a:t>
            </a:r>
            <a:r>
              <a:rPr lang="ru-RU" dirty="0" smtClean="0">
                <a:solidFill>
                  <a:schemeClr val="bg1"/>
                </a:solidFill>
                <a:latin typeface="Times New Roman" panose="02020603050405020304" pitchFamily="18" charset="0"/>
                <a:cs typeface="Times New Roman" panose="02020603050405020304" pitchFamily="18" charset="0"/>
              </a:rPr>
              <a:t> (демократическую). </a:t>
            </a:r>
          </a:p>
          <a:p>
            <a:pPr algn="just"/>
            <a:r>
              <a:rPr lang="ru-RU" dirty="0" smtClean="0">
                <a:solidFill>
                  <a:schemeClr val="bg1"/>
                </a:solidFill>
                <a:latin typeface="Times New Roman" panose="02020603050405020304" pitchFamily="18" charset="0"/>
                <a:cs typeface="Times New Roman" panose="02020603050405020304" pitchFamily="18" charset="0"/>
              </a:rPr>
              <a:t>Органическая культура характеризуется тем, что работники в основ-ном ориентированы на социальные нужды, поэтому смысл профессиональной деятельности они видят в решении социальных проблем, а также во взаимоотношениях друг с другом. При доминировании предпринимательской организационной культуры работники руководствуются только личными интересами. Они равно-душны к целям организации, кроме целей, сопряженных с достижением максимальной прибыли. При преобладании бюрократической организационной культуры работники характеризуются как прирожденные лентяи, они пассивны и нуждаются в контроле со стороны организации.</a:t>
            </a:r>
          </a:p>
          <a:p>
            <a:pPr algn="just"/>
            <a:r>
              <a:rPr lang="ru-RU" dirty="0" smtClean="0">
                <a:solidFill>
                  <a:schemeClr val="bg1"/>
                </a:solidFill>
                <a:latin typeface="Times New Roman" panose="02020603050405020304" pitchFamily="18" charset="0"/>
                <a:cs typeface="Times New Roman" panose="02020603050405020304" pitchFamily="18" charset="0"/>
              </a:rPr>
              <a:t>При </a:t>
            </a:r>
            <a:r>
              <a:rPr lang="ru-RU" dirty="0" err="1" smtClean="0">
                <a:solidFill>
                  <a:schemeClr val="bg1"/>
                </a:solidFill>
                <a:latin typeface="Times New Roman" panose="02020603050405020304" pitchFamily="18" charset="0"/>
                <a:cs typeface="Times New Roman" panose="02020603050405020304" pitchFamily="18" charset="0"/>
              </a:rPr>
              <a:t>партиципативной</a:t>
            </a:r>
            <a:r>
              <a:rPr lang="ru-RU" dirty="0" smtClean="0">
                <a:solidFill>
                  <a:schemeClr val="bg1"/>
                </a:solidFill>
                <a:latin typeface="Times New Roman" panose="02020603050405020304" pitchFamily="18" charset="0"/>
                <a:cs typeface="Times New Roman" panose="02020603050405020304" pitchFamily="18" charset="0"/>
              </a:rPr>
              <a:t> организационной культуре подавляющее большинство работников готовы напряженно трудиться ради достижения целей, находящихся за пределами их личных интересов.</a:t>
            </a:r>
          </a:p>
          <a:p>
            <a:pPr algn="just"/>
            <a:r>
              <a:rPr lang="ru-RU" dirty="0" smtClean="0">
                <a:solidFill>
                  <a:schemeClr val="bg1"/>
                </a:solidFill>
                <a:latin typeface="Times New Roman" panose="02020603050405020304" pitchFamily="18" charset="0"/>
                <a:cs typeface="Times New Roman" panose="02020603050405020304" pitchFamily="18" charset="0"/>
              </a:rPr>
              <a:t>Следует отметить, что достаточно редко встречаются организации с «чистым» типом организационной культуры, чаще имеет место доминирование того или иного типа, а также использование элементов другого. Важно учитывать и то, что не существует идеального типа, каждый из типов организационной культуры является оптимальным для определенного вида деятельности, типа организации.</a:t>
            </a:r>
          </a:p>
        </p:txBody>
      </p:sp>
    </p:spTree>
    <p:extLst>
      <p:ext uri="{BB962C8B-B14F-4D97-AF65-F5344CB8AC3E}">
        <p14:creationId xmlns:p14="http://schemas.microsoft.com/office/powerpoint/2010/main" val="386159313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6524863"/>
          </a:xfrm>
          <a:prstGeom prst="rect">
            <a:avLst/>
          </a:prstGeom>
        </p:spPr>
        <p:txBody>
          <a:bodyPr wrap="square">
            <a:spAutoFit/>
          </a:bodyPr>
          <a:lstStyle/>
          <a:p>
            <a:pPr algn="just"/>
            <a:r>
              <a:rPr lang="ru-RU" sz="1900" dirty="0" smtClean="0">
                <a:solidFill>
                  <a:schemeClr val="bg1"/>
                </a:solidFill>
                <a:latin typeface="Times New Roman" panose="02020603050405020304" pitchFamily="18" charset="0"/>
                <a:cs typeface="Times New Roman" panose="02020603050405020304" pitchFamily="18" charset="0"/>
              </a:rPr>
              <a:t>Американский социолог Ч. </a:t>
            </a:r>
            <a:r>
              <a:rPr lang="ru-RU" sz="1900" dirty="0" err="1" smtClean="0">
                <a:solidFill>
                  <a:schemeClr val="bg1"/>
                </a:solidFill>
                <a:latin typeface="Times New Roman" panose="02020603050405020304" pitchFamily="18" charset="0"/>
                <a:cs typeface="Times New Roman" panose="02020603050405020304" pitchFamily="18" charset="0"/>
              </a:rPr>
              <a:t>Ханди</a:t>
            </a:r>
            <a:r>
              <a:rPr lang="ru-RU" sz="1900" dirty="0" smtClean="0">
                <a:solidFill>
                  <a:schemeClr val="bg1"/>
                </a:solidFill>
                <a:latin typeface="Times New Roman" panose="02020603050405020304" pitchFamily="18" charset="0"/>
                <a:cs typeface="Times New Roman" panose="02020603050405020304" pitchFamily="18" charset="0"/>
              </a:rPr>
              <a:t> на основе анализа ряда крупнейших американских компаний предложил типологию, в основе которой лежит распределение власти и связанные с ней ценностные ориентации личности, которые обусловливают специфический характер отношения индивида и организации, структуру организации и характер ее деятельности на различны этапах ее эволюции. По этому критерию Ч. </a:t>
            </a:r>
            <a:r>
              <a:rPr lang="ru-RU" sz="1900" dirty="0" err="1" smtClean="0">
                <a:solidFill>
                  <a:schemeClr val="bg1"/>
                </a:solidFill>
                <a:latin typeface="Times New Roman" panose="02020603050405020304" pitchFamily="18" charset="0"/>
                <a:cs typeface="Times New Roman" panose="02020603050405020304" pitchFamily="18" charset="0"/>
              </a:rPr>
              <a:t>Ханди</a:t>
            </a:r>
            <a:r>
              <a:rPr lang="ru-RU" sz="1900" dirty="0" smtClean="0">
                <a:solidFill>
                  <a:schemeClr val="bg1"/>
                </a:solidFill>
                <a:latin typeface="Times New Roman" panose="02020603050405020304" pitchFamily="18" charset="0"/>
                <a:cs typeface="Times New Roman" panose="02020603050405020304" pitchFamily="18" charset="0"/>
              </a:rPr>
              <a:t> выделяет следующие типы организационной культуры (в виде метафорического выражения). Причем автор подчеркивает, что культура не статична, а проходит все эти стадии в процессе своего формирования.</a:t>
            </a:r>
          </a:p>
          <a:p>
            <a:pPr algn="just"/>
            <a:r>
              <a:rPr lang="ru-RU" sz="1900" b="1" dirty="0" smtClean="0">
                <a:solidFill>
                  <a:schemeClr val="bg1"/>
                </a:solidFill>
                <a:latin typeface="Times New Roman" panose="02020603050405020304" pitchFamily="18" charset="0"/>
                <a:cs typeface="Times New Roman" panose="02020603050405020304" pitchFamily="18" charset="0"/>
              </a:rPr>
              <a:t>1. Силовая культура («культура Зевса»). </a:t>
            </a:r>
            <a:r>
              <a:rPr lang="ru-RU" sz="1900" dirty="0" smtClean="0">
                <a:solidFill>
                  <a:schemeClr val="bg1"/>
                </a:solidFill>
                <a:latin typeface="Times New Roman" panose="02020603050405020304" pitchFamily="18" charset="0"/>
                <a:cs typeface="Times New Roman" panose="02020603050405020304" pitchFamily="18" charset="0"/>
              </a:rPr>
              <a:t>Силовая культура формируется главным образом тогда, когда директор является не просто руководителем, но и хозяином. Этот человек должен обладать личностной силой, быть неизменным лидером. Чаще всего у такого руководителя есть некоторое количество особо приближенных сотрудников. Лейтмотив отношений в коллективе – власть и жесткий контроль.</a:t>
            </a:r>
          </a:p>
          <a:p>
            <a:pPr algn="just"/>
            <a:r>
              <a:rPr lang="ru-RU" sz="1900" dirty="0" smtClean="0">
                <a:solidFill>
                  <a:schemeClr val="bg1"/>
                </a:solidFill>
                <a:latin typeface="Times New Roman" panose="02020603050405020304" pitchFamily="18" charset="0"/>
                <a:cs typeface="Times New Roman" panose="02020603050405020304" pitchFamily="18" charset="0"/>
              </a:rPr>
              <a:t>Многие компании на этапе формирования имеют именно такую структуру. Отличительная особенность этой культуры состоит в том, что компания очень мобильна и легко приспосабливается к любым изменениям на рынке. Правда, есть одно «но» – вся мобильность компании прямо пропорциональна мобильности самого лидера.</a:t>
            </a:r>
          </a:p>
          <a:p>
            <a:pPr algn="just"/>
            <a:r>
              <a:rPr lang="ru-RU" sz="1900" dirty="0" smtClean="0">
                <a:solidFill>
                  <a:schemeClr val="bg1"/>
                </a:solidFill>
                <a:latin typeface="Times New Roman" panose="02020603050405020304" pitchFamily="18" charset="0"/>
                <a:cs typeface="Times New Roman" panose="02020603050405020304" pitchFamily="18" charset="0"/>
              </a:rPr>
              <a:t>Недостаток силовой структуры состоит в том, что существует лимит роста компании. Дело в том, что человек, стоящий во главе, часто не желает делегировать свои полномочия. Если контролировать деятельность 30–60 человек более или менее возможно, то при большем количестве сотрудников это становится нереальным. Таким образом, стремление сохранить власть в одних руках приводит к сдерживанию роста организации.</a:t>
            </a:r>
          </a:p>
          <a:p>
            <a:pPr algn="just"/>
            <a:r>
              <a:rPr lang="ru-RU" sz="1900" dirty="0" smtClean="0">
                <a:solidFill>
                  <a:schemeClr val="bg1"/>
                </a:solidFill>
                <a:latin typeface="Times New Roman" panose="02020603050405020304" pitchFamily="18" charset="0"/>
                <a:cs typeface="Times New Roman" panose="02020603050405020304" pitchFamily="18" charset="0"/>
              </a:rPr>
              <a:t>В такой ситуации часто происходит большая текучка среди менеджеров среднего звена. В отношении этих работников не наблюдается соответствия их обязанностей и полномочий. Многие работники могут участвовать в формировании решения по тому или иному вопросу, но принимает решение все равно один человек. Единственный выход для такой компании – создать холдинг. При этом во главе каждого сформировавшегося звена также будет стоять лидер, сильная личность.</a:t>
            </a:r>
            <a:endParaRPr lang="ru-RU" sz="1900" dirty="0">
              <a:solidFill>
                <a:schemeClr val="bg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23938587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6555641"/>
          </a:xfrm>
          <a:prstGeom prst="rect">
            <a:avLst/>
          </a:prstGeom>
        </p:spPr>
        <p:txBody>
          <a:bodyPr wrap="square">
            <a:spAutoFit/>
          </a:bodyPr>
          <a:lstStyle/>
          <a:p>
            <a:pPr algn="just"/>
            <a:r>
              <a:rPr lang="ru-RU" sz="2000" b="1" dirty="0" smtClean="0">
                <a:solidFill>
                  <a:schemeClr val="bg1"/>
                </a:solidFill>
                <a:latin typeface="Times New Roman" panose="02020603050405020304" pitchFamily="18" charset="0"/>
                <a:cs typeface="Times New Roman" panose="02020603050405020304" pitchFamily="18" charset="0"/>
              </a:rPr>
              <a:t>2. Ролевая (бюрократическая) культура («культура Аполлона»). </a:t>
            </a:r>
            <a:r>
              <a:rPr lang="ru-RU" sz="2000" dirty="0" smtClean="0">
                <a:solidFill>
                  <a:schemeClr val="bg1"/>
                </a:solidFill>
                <a:latin typeface="Times New Roman" panose="02020603050405020304" pitchFamily="18" charset="0"/>
                <a:cs typeface="Times New Roman" panose="02020603050405020304" pitchFamily="18" charset="0"/>
              </a:rPr>
              <a:t>Наиболее характерна для больших компаний, работающих на достаточно стабильном рынке и занимающих твердые позиции на нем. Отличительная особенность такой структуры в том, что все права и обязанности абсолютно всех сотрудников четко определены и расписаны. Люди как бы встраиваются в ячейки. Такая культура жестко ограничивает человека. При подборе работников учитываются не столько их профессиональные способности, сколько вероятность того, насколько хорошо они подойдут под конкретные должностные инструкции.</a:t>
            </a:r>
          </a:p>
          <a:p>
            <a:pPr algn="just"/>
            <a:r>
              <a:rPr lang="ru-RU" sz="2000" dirty="0" smtClean="0">
                <a:solidFill>
                  <a:schemeClr val="bg1"/>
                </a:solidFill>
                <a:latin typeface="Times New Roman" panose="02020603050405020304" pitchFamily="18" charset="0"/>
                <a:cs typeface="Times New Roman" panose="02020603050405020304" pitchFamily="18" charset="0"/>
              </a:rPr>
              <a:t>Такая структура гарантирует постепенный карьерный рост, однако реализация амбиций сотрудников окажется невозможной, а проявление из-лишней инициативы будет неуместным. Более того, сотрудник, не вписавшийся в эту строго регламентированную структуру, отторгается.</a:t>
            </a:r>
          </a:p>
          <a:p>
            <a:pPr algn="just"/>
            <a:r>
              <a:rPr lang="ru-RU" sz="2000" dirty="0" smtClean="0">
                <a:solidFill>
                  <a:schemeClr val="bg1"/>
                </a:solidFill>
                <a:latin typeface="Times New Roman" panose="02020603050405020304" pitchFamily="18" charset="0"/>
                <a:cs typeface="Times New Roman" panose="02020603050405020304" pitchFamily="18" charset="0"/>
              </a:rPr>
              <a:t>Проблема в том, что в ситуации резких перемен на рынке, где работает компания, ей будет тяжело адаптироваться к новым условиям. Люди, которые подбираются в такие компании, чаще всего просто не способны справляться с непредвиденными обстоятельствами и не могут настраиваться на выполнение каких-то других, не знакомых им обязанностей, и привыкли следовать конкретным должностным инструкциям.</a:t>
            </a:r>
          </a:p>
          <a:p>
            <a:pPr algn="just"/>
            <a:r>
              <a:rPr lang="ru-RU" sz="2000" b="1" dirty="0" smtClean="0">
                <a:solidFill>
                  <a:schemeClr val="bg1"/>
                </a:solidFill>
                <a:latin typeface="Times New Roman" panose="02020603050405020304" pitchFamily="18" charset="0"/>
                <a:cs typeface="Times New Roman" panose="02020603050405020304" pitchFamily="18" charset="0"/>
              </a:rPr>
              <a:t>3. Личностная культура («культура Диониса»). </a:t>
            </a:r>
            <a:r>
              <a:rPr lang="ru-RU" sz="2000" dirty="0" smtClean="0">
                <a:solidFill>
                  <a:schemeClr val="bg1"/>
                </a:solidFill>
                <a:latin typeface="Times New Roman" panose="02020603050405020304" pitchFamily="18" charset="0"/>
                <a:cs typeface="Times New Roman" panose="02020603050405020304" pitchFamily="18" charset="0"/>
              </a:rPr>
              <a:t>Этот вид встречается довольно редко. Его отличие заключается в том, что весь коллектив состоит из людей высокопрофессиональных. Они вообще могут работать как без руководителя, так и друг без друга. Просто по каким-то причинам на данный момент им удобнее находиться вместе.</a:t>
            </a:r>
          </a:p>
          <a:p>
            <a:pPr algn="just"/>
            <a:r>
              <a:rPr lang="ru-RU" sz="2000" dirty="0" smtClean="0">
                <a:solidFill>
                  <a:schemeClr val="bg1"/>
                </a:solidFill>
                <a:latin typeface="Times New Roman" panose="02020603050405020304" pitchFamily="18" charset="0"/>
                <a:cs typeface="Times New Roman" panose="02020603050405020304" pitchFamily="18" charset="0"/>
              </a:rPr>
              <a:t>Чаще всего такую структуру имеют адвокатские конторы, консалтинговые фирмы, архитектурные бюро. Такая корпоративная культура рас-считана на удовлетворение личных амбиций и интересов. Иногда она формируется не в самой организации, а в каком-то ее отделе или подразделении. Личностная культура не может существовать долго. Чаще всего в ней выделяется лидер, и она переходит в силовую.</a:t>
            </a:r>
            <a:endParaRPr lang="ru-RU" sz="2000" dirty="0">
              <a:solidFill>
                <a:schemeClr val="bg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20478205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27379" y="0"/>
            <a:ext cx="11937242" cy="5016758"/>
          </a:xfrm>
          <a:prstGeom prst="rect">
            <a:avLst/>
          </a:prstGeom>
        </p:spPr>
        <p:txBody>
          <a:bodyPr wrap="square">
            <a:spAutoFit/>
          </a:bodyPr>
          <a:lstStyle/>
          <a:p>
            <a:pPr algn="just"/>
            <a:r>
              <a:rPr lang="ru-RU" sz="2000" b="1" dirty="0" smtClean="0">
                <a:solidFill>
                  <a:schemeClr val="bg1"/>
                </a:solidFill>
                <a:latin typeface="Times New Roman" panose="02020603050405020304" pitchFamily="18" charset="0"/>
                <a:cs typeface="Times New Roman" panose="02020603050405020304" pitchFamily="18" charset="0"/>
              </a:rPr>
              <a:t>4. Целевая культура («культура Афины»). </a:t>
            </a:r>
            <a:r>
              <a:rPr lang="ru-RU" sz="2000" dirty="0" smtClean="0">
                <a:solidFill>
                  <a:schemeClr val="bg1"/>
                </a:solidFill>
                <a:latin typeface="Times New Roman" panose="02020603050405020304" pitchFamily="18" charset="0"/>
                <a:cs typeface="Times New Roman" panose="02020603050405020304" pitchFamily="18" charset="0"/>
              </a:rPr>
              <a:t>Целевая культура формируется в компаниях, деятельность которых направлена на решение конкретных задач. Они приспособлены для работы в условиях динамично развивающегося рынка (Интернет-рынке, например). Структура таких организаций чаще всего довольна размытая. Чтобы избежать превращения рабочего коллектива в «тусовку», обычно существует жесткая форма отчетности и контроля.</a:t>
            </a:r>
          </a:p>
          <a:p>
            <a:pPr algn="just"/>
            <a:r>
              <a:rPr lang="ru-RU" sz="2000" dirty="0" smtClean="0">
                <a:solidFill>
                  <a:schemeClr val="bg1"/>
                </a:solidFill>
                <a:latin typeface="Times New Roman" panose="02020603050405020304" pitchFamily="18" charset="0"/>
                <a:cs typeface="Times New Roman" panose="02020603050405020304" pitchFamily="18" charset="0"/>
              </a:rPr>
              <a:t>Основное внимание в компаниях уделяется профессионализму сотрудников. Целевая культура требует командной работы.</a:t>
            </a:r>
          </a:p>
          <a:p>
            <a:pPr algn="just"/>
            <a:r>
              <a:rPr lang="ru-RU" sz="2000" dirty="0" smtClean="0">
                <a:solidFill>
                  <a:schemeClr val="bg1"/>
                </a:solidFill>
                <a:latin typeface="Times New Roman" panose="02020603050405020304" pitchFamily="18" charset="0"/>
                <a:cs typeface="Times New Roman" panose="02020603050405020304" pitchFamily="18" charset="0"/>
              </a:rPr>
              <a:t>Крупнейший американский специалист в области управления У. </a:t>
            </a:r>
            <a:r>
              <a:rPr lang="ru-RU" sz="2000" dirty="0" err="1" smtClean="0">
                <a:solidFill>
                  <a:schemeClr val="bg1"/>
                </a:solidFill>
                <a:latin typeface="Times New Roman" panose="02020603050405020304" pitchFamily="18" charset="0"/>
                <a:cs typeface="Times New Roman" panose="02020603050405020304" pitchFamily="18" charset="0"/>
              </a:rPr>
              <a:t>Оучи</a:t>
            </a:r>
            <a:r>
              <a:rPr lang="ru-RU" sz="2000" dirty="0" smtClean="0">
                <a:solidFill>
                  <a:schemeClr val="bg1"/>
                </a:solidFill>
                <a:latin typeface="Times New Roman" panose="02020603050405020304" pitchFamily="18" charset="0"/>
                <a:cs typeface="Times New Roman" panose="02020603050405020304" pitchFamily="18" charset="0"/>
              </a:rPr>
              <a:t> предложил свой вариант типологии организации, который базируется на различиях в регуляции взаимодействий и отношений. У. </a:t>
            </a:r>
            <a:r>
              <a:rPr lang="ru-RU" sz="2000" dirty="0" err="1" smtClean="0">
                <a:solidFill>
                  <a:schemeClr val="bg1"/>
                </a:solidFill>
                <a:latin typeface="Times New Roman" panose="02020603050405020304" pitchFamily="18" charset="0"/>
                <a:cs typeface="Times New Roman" panose="02020603050405020304" pitchFamily="18" charset="0"/>
              </a:rPr>
              <a:t>Оучи</a:t>
            </a:r>
            <a:r>
              <a:rPr lang="ru-RU" sz="2000" dirty="0" smtClean="0">
                <a:solidFill>
                  <a:schemeClr val="bg1"/>
                </a:solidFill>
                <a:latin typeface="Times New Roman" panose="02020603050405020304" pitchFamily="18" charset="0"/>
                <a:cs typeface="Times New Roman" panose="02020603050405020304" pitchFamily="18" charset="0"/>
              </a:rPr>
              <a:t> выделил три наиболее распространенных типа культуры: </a:t>
            </a:r>
            <a:r>
              <a:rPr lang="ru-RU" sz="2000" b="1" dirty="0" smtClean="0">
                <a:solidFill>
                  <a:schemeClr val="bg1"/>
                </a:solidFill>
                <a:latin typeface="Times New Roman" panose="02020603050405020304" pitchFamily="18" charset="0"/>
                <a:cs typeface="Times New Roman" panose="02020603050405020304" pitchFamily="18" charset="0"/>
              </a:rPr>
              <a:t>рыночную, бюрократическую, клановую.</a:t>
            </a:r>
          </a:p>
          <a:p>
            <a:pPr algn="just"/>
            <a:r>
              <a:rPr lang="ru-RU" sz="2000" b="1" dirty="0" smtClean="0">
                <a:solidFill>
                  <a:schemeClr val="bg1"/>
                </a:solidFill>
                <a:latin typeface="Times New Roman" panose="02020603050405020304" pitchFamily="18" charset="0"/>
                <a:cs typeface="Times New Roman" panose="02020603050405020304" pitchFamily="18" charset="0"/>
              </a:rPr>
              <a:t>Рыночная культура базируется</a:t>
            </a:r>
            <a:r>
              <a:rPr lang="ru-RU" sz="2000" dirty="0" smtClean="0">
                <a:solidFill>
                  <a:schemeClr val="bg1"/>
                </a:solidFill>
                <a:latin typeface="Times New Roman" panose="02020603050405020304" pitchFamily="18" charset="0"/>
                <a:cs typeface="Times New Roman" panose="02020603050405020304" pitchFamily="18" charset="0"/>
              </a:rPr>
              <a:t> на господстве стоимостных отношений. Руководство и персонал такого типа организаций ориентируются главным образом на рентабельность.</a:t>
            </a:r>
          </a:p>
          <a:p>
            <a:pPr algn="just"/>
            <a:r>
              <a:rPr lang="ru-RU" sz="2000" b="1" dirty="0" smtClean="0">
                <a:solidFill>
                  <a:schemeClr val="bg1"/>
                </a:solidFill>
                <a:latin typeface="Times New Roman" panose="02020603050405020304" pitchFamily="18" charset="0"/>
                <a:cs typeface="Times New Roman" panose="02020603050405020304" pitchFamily="18" charset="0"/>
              </a:rPr>
              <a:t>Бюрократическая культура основывается</a:t>
            </a:r>
            <a:r>
              <a:rPr lang="ru-RU" sz="2000" dirty="0" smtClean="0">
                <a:solidFill>
                  <a:schemeClr val="bg1"/>
                </a:solidFill>
                <a:latin typeface="Times New Roman" panose="02020603050405020304" pitchFamily="18" charset="0"/>
                <a:cs typeface="Times New Roman" panose="02020603050405020304" pitchFamily="18" charset="0"/>
              </a:rPr>
              <a:t>, как правило, на системе власти, осуществляющей регламентацию всей деятельности предприятия в форме правил, инструкций и процедур.</a:t>
            </a:r>
          </a:p>
          <a:p>
            <a:pPr algn="just"/>
            <a:r>
              <a:rPr lang="ru-RU" sz="2000" b="1" dirty="0" smtClean="0">
                <a:solidFill>
                  <a:schemeClr val="bg1"/>
                </a:solidFill>
                <a:latin typeface="Times New Roman" panose="02020603050405020304" pitchFamily="18" charset="0"/>
                <a:cs typeface="Times New Roman" panose="02020603050405020304" pitchFamily="18" charset="0"/>
              </a:rPr>
              <a:t>Клановая культура </a:t>
            </a:r>
            <a:r>
              <a:rPr lang="ru-RU" sz="2000" dirty="0" smtClean="0">
                <a:solidFill>
                  <a:schemeClr val="bg1"/>
                </a:solidFill>
                <a:latin typeface="Times New Roman" panose="02020603050405020304" pitchFamily="18" charset="0"/>
                <a:cs typeface="Times New Roman" panose="02020603050405020304" pitchFamily="18" charset="0"/>
              </a:rPr>
              <a:t>– элемент неформальных организаций, является дополнением к двум вышеуказанным. Люди в такой организации объединены какой-либо разделяемой всеми системой ценностей.</a:t>
            </a:r>
            <a:endParaRPr lang="ru-RU" sz="2000" dirty="0">
              <a:solidFill>
                <a:schemeClr val="bg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98136557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41025" y="0"/>
            <a:ext cx="11937243" cy="6247864"/>
          </a:xfrm>
          <a:prstGeom prst="rect">
            <a:avLst/>
          </a:prstGeom>
        </p:spPr>
        <p:txBody>
          <a:bodyPr wrap="square">
            <a:spAutoFit/>
          </a:bodyPr>
          <a:lstStyle/>
          <a:p>
            <a:pPr algn="just"/>
            <a:r>
              <a:rPr lang="ru-RU" sz="2000" dirty="0" smtClean="0">
                <a:solidFill>
                  <a:schemeClr val="bg1"/>
                </a:solidFill>
                <a:latin typeface="Times New Roman" panose="02020603050405020304" pitchFamily="18" charset="0"/>
                <a:cs typeface="Times New Roman" panose="02020603050405020304" pitchFamily="18" charset="0"/>
              </a:rPr>
              <a:t>Особенностью формирования психологического аспекта представлений о корпоративной культуре является тот факт, что первоначально ее концепции развивались в недрах теории менеджмента. Корпоративная культура с позиций менеджмента изучалась в США (1977 – 1996). Были сформированы основной базис ее исследования и инструменты управления в рамках отдельных организаций. Так, заслуга представителя научного менеджмента Т. </a:t>
            </a:r>
            <a:r>
              <a:rPr lang="ru-RU" sz="2000" dirty="0" err="1" smtClean="0">
                <a:solidFill>
                  <a:schemeClr val="bg1"/>
                </a:solidFill>
                <a:latin typeface="Times New Roman" panose="02020603050405020304" pitchFamily="18" charset="0"/>
                <a:cs typeface="Times New Roman" panose="02020603050405020304" pitchFamily="18" charset="0"/>
              </a:rPr>
              <a:t>Питерса</a:t>
            </a:r>
            <a:r>
              <a:rPr lang="ru-RU" sz="2000" dirty="0" smtClean="0">
                <a:solidFill>
                  <a:schemeClr val="bg1"/>
                </a:solidFill>
                <a:latin typeface="Times New Roman" panose="02020603050405020304" pitchFamily="18" charset="0"/>
                <a:cs typeface="Times New Roman" panose="02020603050405020304" pitchFamily="18" charset="0"/>
              </a:rPr>
              <a:t> в том, что он проанализировал аспект символического управления с целью привлечения внимания к концепции «</a:t>
            </a:r>
            <a:r>
              <a:rPr lang="ru-RU" sz="2000" dirty="0" err="1" smtClean="0">
                <a:solidFill>
                  <a:schemeClr val="bg1"/>
                </a:solidFill>
                <a:latin typeface="Times New Roman" panose="02020603050405020304" pitchFamily="18" charset="0"/>
                <a:cs typeface="Times New Roman" panose="02020603050405020304" pitchFamily="18" charset="0"/>
              </a:rPr>
              <a:t>майнстрим</a:t>
            </a:r>
            <a:r>
              <a:rPr lang="ru-RU" sz="2000" dirty="0" smtClean="0">
                <a:solidFill>
                  <a:schemeClr val="bg1"/>
                </a:solidFill>
                <a:latin typeface="Times New Roman" panose="02020603050405020304" pitchFamily="18" charset="0"/>
                <a:cs typeface="Times New Roman" panose="02020603050405020304" pitchFamily="18" charset="0"/>
              </a:rPr>
              <a:t>» в организационной теории. Этот же исследователь совместно с Р. </a:t>
            </a:r>
            <a:r>
              <a:rPr lang="ru-RU" sz="2000" dirty="0" err="1" smtClean="0">
                <a:solidFill>
                  <a:schemeClr val="bg1"/>
                </a:solidFill>
                <a:latin typeface="Times New Roman" panose="02020603050405020304" pitchFamily="18" charset="0"/>
                <a:cs typeface="Times New Roman" panose="02020603050405020304" pitchFamily="18" charset="0"/>
              </a:rPr>
              <a:t>Уотерманом</a:t>
            </a:r>
            <a:r>
              <a:rPr lang="ru-RU" sz="2000" dirty="0" smtClean="0">
                <a:solidFill>
                  <a:schemeClr val="bg1"/>
                </a:solidFill>
                <a:latin typeface="Times New Roman" panose="02020603050405020304" pitchFamily="18" charset="0"/>
                <a:cs typeface="Times New Roman" panose="02020603050405020304" pitchFamily="18" charset="0"/>
              </a:rPr>
              <a:t> продемонстрировал преимущества компаний с сильной идеологией на примере ценностных установок.</a:t>
            </a:r>
          </a:p>
          <a:p>
            <a:pPr algn="just"/>
            <a:r>
              <a:rPr lang="ru-RU" sz="2000" dirty="0" smtClean="0">
                <a:solidFill>
                  <a:schemeClr val="bg1"/>
                </a:solidFill>
                <a:latin typeface="Times New Roman" panose="02020603050405020304" pitchFamily="18" charset="0"/>
                <a:cs typeface="Times New Roman" panose="02020603050405020304" pitchFamily="18" charset="0"/>
              </a:rPr>
              <a:t>Два других крупных исследователя корпоративной культуры Т. </a:t>
            </a:r>
            <a:r>
              <a:rPr lang="ru-RU" sz="2000" dirty="0" err="1" smtClean="0">
                <a:solidFill>
                  <a:schemeClr val="bg1"/>
                </a:solidFill>
                <a:latin typeface="Times New Roman" panose="02020603050405020304" pitchFamily="18" charset="0"/>
                <a:cs typeface="Times New Roman" panose="02020603050405020304" pitchFamily="18" charset="0"/>
              </a:rPr>
              <a:t>Дил</a:t>
            </a:r>
            <a:r>
              <a:rPr lang="ru-RU" sz="2000" dirty="0" smtClean="0">
                <a:solidFill>
                  <a:schemeClr val="bg1"/>
                </a:solidFill>
                <a:latin typeface="Times New Roman" panose="02020603050405020304" pitchFamily="18" charset="0"/>
                <a:cs typeface="Times New Roman" panose="02020603050405020304" pitchFamily="18" charset="0"/>
              </a:rPr>
              <a:t> и А. Кеннеди своими разработками стимулировали интерес к организационной культуре как фактору менеджмента, эффективному управлению организацией.</a:t>
            </a:r>
          </a:p>
          <a:p>
            <a:pPr algn="just"/>
            <a:r>
              <a:rPr lang="ru-RU" sz="2000" dirty="0" smtClean="0">
                <a:solidFill>
                  <a:schemeClr val="bg1"/>
                </a:solidFill>
                <a:latin typeface="Times New Roman" panose="02020603050405020304" pitchFamily="18" charset="0"/>
                <a:cs typeface="Times New Roman" panose="02020603050405020304" pitchFamily="18" charset="0"/>
              </a:rPr>
              <a:t>Л. </a:t>
            </a:r>
            <a:r>
              <a:rPr lang="ru-RU" sz="2000" dirty="0" err="1" smtClean="0">
                <a:solidFill>
                  <a:schemeClr val="bg1"/>
                </a:solidFill>
                <a:latin typeface="Times New Roman" panose="02020603050405020304" pitchFamily="18" charset="0"/>
                <a:cs typeface="Times New Roman" panose="02020603050405020304" pitchFamily="18" charset="0"/>
              </a:rPr>
              <a:t>Смирчич</a:t>
            </a:r>
            <a:r>
              <a:rPr lang="ru-RU" sz="2000" dirty="0" smtClean="0">
                <a:solidFill>
                  <a:schemeClr val="bg1"/>
                </a:solidFill>
                <a:latin typeface="Times New Roman" panose="02020603050405020304" pitchFamily="18" charset="0"/>
                <a:cs typeface="Times New Roman" panose="02020603050405020304" pitchFamily="18" charset="0"/>
              </a:rPr>
              <a:t> исследовала, каким образом система принятых понятий развивается и поддерживается в организациях путем символических организационных процессов, а также показала, как эти понятия характеризуют общность организационной культуры и отличительные качества членов организации.</a:t>
            </a:r>
          </a:p>
          <a:p>
            <a:pPr algn="just"/>
            <a:r>
              <a:rPr lang="ru-RU" sz="2000" dirty="0" smtClean="0">
                <a:solidFill>
                  <a:schemeClr val="bg1"/>
                </a:solidFill>
                <a:latin typeface="Times New Roman" panose="02020603050405020304" pitchFamily="18" charset="0"/>
                <a:cs typeface="Times New Roman" panose="02020603050405020304" pitchFamily="18" charset="0"/>
              </a:rPr>
              <a:t>Т. </a:t>
            </a:r>
            <a:r>
              <a:rPr lang="ru-RU" sz="2000" dirty="0" err="1" smtClean="0">
                <a:solidFill>
                  <a:schemeClr val="bg1"/>
                </a:solidFill>
                <a:latin typeface="Times New Roman" panose="02020603050405020304" pitchFamily="18" charset="0"/>
                <a:cs typeface="Times New Roman" panose="02020603050405020304" pitchFamily="18" charset="0"/>
              </a:rPr>
              <a:t>Серджиованни</a:t>
            </a:r>
            <a:r>
              <a:rPr lang="ru-RU" sz="2000" dirty="0" smtClean="0">
                <a:solidFill>
                  <a:schemeClr val="bg1"/>
                </a:solidFill>
                <a:latin typeface="Times New Roman" panose="02020603050405020304" pitchFamily="18" charset="0"/>
                <a:cs typeface="Times New Roman" panose="02020603050405020304" pitchFamily="18" charset="0"/>
              </a:rPr>
              <a:t> и Дж. </a:t>
            </a:r>
            <a:r>
              <a:rPr lang="ru-RU" sz="2000" dirty="0" err="1" smtClean="0">
                <a:solidFill>
                  <a:schemeClr val="bg1"/>
                </a:solidFill>
                <a:latin typeface="Times New Roman" panose="02020603050405020304" pitchFamily="18" charset="0"/>
                <a:cs typeface="Times New Roman" panose="02020603050405020304" pitchFamily="18" charset="0"/>
              </a:rPr>
              <a:t>Корбейли</a:t>
            </a:r>
            <a:r>
              <a:rPr lang="ru-RU" sz="2000" dirty="0" smtClean="0">
                <a:solidFill>
                  <a:schemeClr val="bg1"/>
                </a:solidFill>
                <a:latin typeface="Times New Roman" panose="02020603050405020304" pitchFamily="18" charset="0"/>
                <a:cs typeface="Times New Roman" panose="02020603050405020304" pitchFamily="18" charset="0"/>
              </a:rPr>
              <a:t> изложили фундаментальные базовые понятия организационной структуры и перспективы символического управления. Дж. </a:t>
            </a:r>
            <a:r>
              <a:rPr lang="ru-RU" sz="2000" dirty="0" err="1" smtClean="0">
                <a:solidFill>
                  <a:schemeClr val="bg1"/>
                </a:solidFill>
                <a:latin typeface="Times New Roman" panose="02020603050405020304" pitchFamily="18" charset="0"/>
                <a:cs typeface="Times New Roman" panose="02020603050405020304" pitchFamily="18" charset="0"/>
              </a:rPr>
              <a:t>Сонненфельд</a:t>
            </a:r>
            <a:r>
              <a:rPr lang="ru-RU" sz="2000" dirty="0" smtClean="0">
                <a:solidFill>
                  <a:schemeClr val="bg1"/>
                </a:solidFill>
                <a:latin typeface="Times New Roman" panose="02020603050405020304" pitchFamily="18" charset="0"/>
                <a:cs typeface="Times New Roman" panose="02020603050405020304" pitchFamily="18" charset="0"/>
              </a:rPr>
              <a:t> выделил четыре типа корпоративной куль-туры: «бейсбольная команда», «клуб», «академия», «крепость».</a:t>
            </a:r>
          </a:p>
          <a:p>
            <a:pPr algn="just"/>
            <a:r>
              <a:rPr lang="ru-RU" sz="2000" dirty="0" smtClean="0">
                <a:solidFill>
                  <a:schemeClr val="bg1"/>
                </a:solidFill>
                <a:latin typeface="Times New Roman" panose="02020603050405020304" pitchFamily="18" charset="0"/>
                <a:cs typeface="Times New Roman" panose="02020603050405020304" pitchFamily="18" charset="0"/>
              </a:rPr>
              <a:t>Г. </a:t>
            </a:r>
            <a:r>
              <a:rPr lang="ru-RU" sz="2000" dirty="0" err="1" smtClean="0">
                <a:solidFill>
                  <a:schemeClr val="bg1"/>
                </a:solidFill>
                <a:latin typeface="Times New Roman" panose="02020603050405020304" pitchFamily="18" charset="0"/>
                <a:cs typeface="Times New Roman" panose="02020603050405020304" pitchFamily="18" charset="0"/>
              </a:rPr>
              <a:t>Хофштед</a:t>
            </a:r>
            <a:r>
              <a:rPr lang="ru-RU" sz="2000" dirty="0" smtClean="0">
                <a:solidFill>
                  <a:schemeClr val="bg1"/>
                </a:solidFill>
                <a:latin typeface="Times New Roman" panose="02020603050405020304" pitchFamily="18" charset="0"/>
                <a:cs typeface="Times New Roman" panose="02020603050405020304" pitchFamily="18" charset="0"/>
              </a:rPr>
              <a:t> определил организационную культуру как коллективное программирование мышления, отделяющее одни категории людей от других. Кроме того, он рассматривал и анализировал корпоративную культуру через осмысление символов, ритуалов, героев и ценностей.</a:t>
            </a:r>
            <a:endParaRPr lang="ru-RU" sz="2000" dirty="0">
              <a:solidFill>
                <a:schemeClr val="bg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1543316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5417"/>
            <a:ext cx="12078269" cy="6863417"/>
          </a:xfrm>
          <a:prstGeom prst="rect">
            <a:avLst/>
          </a:prstGeom>
        </p:spPr>
        <p:txBody>
          <a:bodyPr wrap="square">
            <a:spAutoFit/>
          </a:bodyPr>
          <a:lstStyle/>
          <a:p>
            <a:pPr algn="just"/>
            <a:r>
              <a:rPr lang="ru-RU" sz="2000" dirty="0" smtClean="0">
                <a:solidFill>
                  <a:schemeClr val="bg1"/>
                </a:solidFill>
                <a:latin typeface="Times New Roman" panose="02020603050405020304" pitchFamily="18" charset="0"/>
                <a:cs typeface="Times New Roman" panose="02020603050405020304" pitchFamily="18" charset="0"/>
              </a:rPr>
              <a:t>Отечественными учеными (1995 – 2003) акцент был сделан на адаптации базовых принципов описания корпоративной культуры применительно к национальным особенностям и культуре, непосредственно определяющих логику формирования корпоративной культуры (И.В. Андреева, Э.А. Капитонов, В.А. </a:t>
            </a:r>
            <a:r>
              <a:rPr lang="ru-RU" sz="2000" dirty="0" err="1" smtClean="0">
                <a:solidFill>
                  <a:schemeClr val="bg1"/>
                </a:solidFill>
                <a:latin typeface="Times New Roman" panose="02020603050405020304" pitchFamily="18" charset="0"/>
                <a:cs typeface="Times New Roman" panose="02020603050405020304" pitchFamily="18" charset="0"/>
              </a:rPr>
              <a:t>Спивак</a:t>
            </a:r>
            <a:r>
              <a:rPr lang="ru-RU" sz="2000" dirty="0" smtClean="0">
                <a:solidFill>
                  <a:schemeClr val="bg1"/>
                </a:solidFill>
                <a:latin typeface="Times New Roman" panose="02020603050405020304" pitchFamily="18" charset="0"/>
                <a:cs typeface="Times New Roman" panose="02020603050405020304" pitchFamily="18" charset="0"/>
              </a:rPr>
              <a:t>). Например, В.В. Томилов разработал принципы влияния национальной культуры на корпоративную.</a:t>
            </a:r>
          </a:p>
          <a:p>
            <a:pPr algn="just"/>
            <a:r>
              <a:rPr lang="ru-RU" sz="2000" dirty="0" smtClean="0">
                <a:solidFill>
                  <a:schemeClr val="bg1"/>
                </a:solidFill>
                <a:latin typeface="Times New Roman" panose="02020603050405020304" pitchFamily="18" charset="0"/>
                <a:cs typeface="Times New Roman" panose="02020603050405020304" pitchFamily="18" charset="0"/>
              </a:rPr>
              <a:t>Понятие корпоративной культуры в теории и системе менеджмента вплоть до сегодняшнего дня остается неопределенным с точки зрения инструментов ее создания и изменения в рамках организации. Несмотря на то что выделены типы корпоративной культуры, не всегда понятно, как ее создать с определенными чертами, отвечающими задачам бизнеса, поскольку объект и логика корпоративной культуры на предприятии неоднозначны. Так, по мнению С. </a:t>
            </a:r>
            <a:r>
              <a:rPr lang="ru-RU" sz="2000" dirty="0" err="1" smtClean="0">
                <a:solidFill>
                  <a:schemeClr val="bg1"/>
                </a:solidFill>
                <a:latin typeface="Times New Roman" panose="02020603050405020304" pitchFamily="18" charset="0"/>
                <a:cs typeface="Times New Roman" panose="02020603050405020304" pitchFamily="18" charset="0"/>
              </a:rPr>
              <a:t>Робинса</a:t>
            </a:r>
            <a:r>
              <a:rPr lang="ru-RU" sz="2000" dirty="0" smtClean="0">
                <a:solidFill>
                  <a:schemeClr val="bg1"/>
                </a:solidFill>
                <a:latin typeface="Times New Roman" panose="02020603050405020304" pitchFamily="18" charset="0"/>
                <a:cs typeface="Times New Roman" panose="02020603050405020304" pitchFamily="18" charset="0"/>
              </a:rPr>
              <a:t>, корпоративная культура – «социальный клей», который помогает удерживать целостность организации посредством создания приемлемых стандартов мышления и поведения. Г. </a:t>
            </a:r>
            <a:r>
              <a:rPr lang="ru-RU" sz="2000" dirty="0" err="1" smtClean="0">
                <a:solidFill>
                  <a:schemeClr val="bg1"/>
                </a:solidFill>
                <a:latin typeface="Times New Roman" panose="02020603050405020304" pitchFamily="18" charset="0"/>
                <a:cs typeface="Times New Roman" panose="02020603050405020304" pitchFamily="18" charset="0"/>
              </a:rPr>
              <a:t>Хофстед</a:t>
            </a:r>
            <a:r>
              <a:rPr lang="ru-RU" sz="2000" dirty="0" smtClean="0">
                <a:solidFill>
                  <a:schemeClr val="bg1"/>
                </a:solidFill>
                <a:latin typeface="Times New Roman" panose="02020603050405020304" pitchFamily="18" charset="0"/>
                <a:cs typeface="Times New Roman" panose="02020603050405020304" pitchFamily="18" charset="0"/>
              </a:rPr>
              <a:t> рассматривает данное понятие как коллективное программирование мыслей, которое отличает одну организацию от другой. В представлении С. </a:t>
            </a:r>
            <a:r>
              <a:rPr lang="ru-RU" sz="2000" dirty="0" err="1" smtClean="0">
                <a:solidFill>
                  <a:schemeClr val="bg1"/>
                </a:solidFill>
                <a:latin typeface="Times New Roman" panose="02020603050405020304" pitchFamily="18" charset="0"/>
                <a:cs typeface="Times New Roman" panose="02020603050405020304" pitchFamily="18" charset="0"/>
              </a:rPr>
              <a:t>Коссена</a:t>
            </a:r>
            <a:r>
              <a:rPr lang="ru-RU" sz="2000" dirty="0" smtClean="0">
                <a:solidFill>
                  <a:schemeClr val="bg1"/>
                </a:solidFill>
                <a:latin typeface="Times New Roman" panose="02020603050405020304" pitchFamily="18" charset="0"/>
                <a:cs typeface="Times New Roman" panose="02020603050405020304" pitchFamily="18" charset="0"/>
              </a:rPr>
              <a:t> корпоративная культура – это ценности, оказывающие влияние на среду, в которой работают люди. Более или менее общее понятие корпоративной культуры приводит Д. </a:t>
            </a:r>
            <a:r>
              <a:rPr lang="ru-RU" sz="2000" dirty="0" err="1" smtClean="0">
                <a:solidFill>
                  <a:schemeClr val="bg1"/>
                </a:solidFill>
                <a:latin typeface="Times New Roman" panose="02020603050405020304" pitchFamily="18" charset="0"/>
                <a:cs typeface="Times New Roman" panose="02020603050405020304" pitchFamily="18" charset="0"/>
              </a:rPr>
              <a:t>Джаффе</a:t>
            </a:r>
            <a:r>
              <a:rPr lang="ru-RU" sz="2000" dirty="0" smtClean="0">
                <a:solidFill>
                  <a:schemeClr val="bg1"/>
                </a:solidFill>
                <a:latin typeface="Times New Roman" panose="02020603050405020304" pitchFamily="18" charset="0"/>
                <a:cs typeface="Times New Roman" panose="02020603050405020304" pitchFamily="18" charset="0"/>
              </a:rPr>
              <a:t>: это система общих убеждений, верований и ценностей, направляющая и поддерживающая организационное поведение. У отечественных исследователей свои взгляды на данный феномен. С.В. Рубцов полагает, что корпоративная культура представляет собой на-бор наиболее важных предположений, принимаемых членами организации и получающих выражение в заявляемых организацией ценностях, задающих людям ориентиры их поведения и действий. В.В. Томилов рассматривает корпоративную культуру как систему материальных и духовных ценностей, проявлений, взаимодействующих между собой, присущих данной компании, отражающих ее индивидуальное восприятие себя и других в социальной и вещественной среде, проявляющуюся в поведении, взаимодействии, восприятии себя и окружающей среды.</a:t>
            </a:r>
            <a:endParaRPr lang="ru-RU" sz="2000" dirty="0">
              <a:solidFill>
                <a:schemeClr val="bg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4229511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27378" y="174601"/>
            <a:ext cx="11896299" cy="5940088"/>
          </a:xfrm>
          <a:prstGeom prst="rect">
            <a:avLst/>
          </a:prstGeom>
        </p:spPr>
        <p:txBody>
          <a:bodyPr wrap="square">
            <a:spAutoFit/>
          </a:bodyPr>
          <a:lstStyle/>
          <a:p>
            <a:pPr algn="just"/>
            <a:r>
              <a:rPr lang="ru-RU" sz="2000" dirty="0" smtClean="0">
                <a:solidFill>
                  <a:schemeClr val="bg1"/>
                </a:solidFill>
                <a:latin typeface="Times New Roman" panose="02020603050405020304" pitchFamily="18" charset="0"/>
                <a:cs typeface="Times New Roman" panose="02020603050405020304" pitchFamily="18" charset="0"/>
              </a:rPr>
              <a:t>Из всего разнообразия трактовок понятия корпоративной культуры можно выделить некоторые повторяющиеся и значимые черты, в связи с чем предлагается рассматривать ее как навязанные стандарты мышления, ценности и убеждения, а также другие факторы ментальной и социальной сферы человека, проявляемые в его профессиональной деятельности.</a:t>
            </a:r>
          </a:p>
          <a:p>
            <a:pPr algn="just"/>
            <a:r>
              <a:rPr lang="ru-RU" sz="2000" dirty="0" smtClean="0">
                <a:solidFill>
                  <a:schemeClr val="bg1"/>
                </a:solidFill>
                <a:latin typeface="Times New Roman" panose="02020603050405020304" pitchFamily="18" charset="0"/>
                <a:cs typeface="Times New Roman" panose="02020603050405020304" pitchFamily="18" charset="0"/>
              </a:rPr>
              <a:t>Неоднозначен взгляд на возможность формирования корпоративной культуры организации и управления ею (противопоставляемый рассмотрению корпоративной культуры как самоорганизующейся системы – уникальной совместимости бизнеса и личностных целей в коллективе).</a:t>
            </a:r>
          </a:p>
          <a:p>
            <a:pPr algn="just"/>
            <a:endParaRPr lang="ru-RU" sz="2000" dirty="0" smtClean="0">
              <a:solidFill>
                <a:schemeClr val="bg1"/>
              </a:solidFill>
              <a:latin typeface="Times New Roman" panose="02020603050405020304" pitchFamily="18" charset="0"/>
              <a:cs typeface="Times New Roman" panose="02020603050405020304" pitchFamily="18" charset="0"/>
            </a:endParaRPr>
          </a:p>
          <a:p>
            <a:pPr algn="just"/>
            <a:r>
              <a:rPr lang="ru-RU" sz="2000" dirty="0" smtClean="0">
                <a:solidFill>
                  <a:schemeClr val="bg1"/>
                </a:solidFill>
                <a:latin typeface="Times New Roman" panose="02020603050405020304" pitchFamily="18" charset="0"/>
                <a:cs typeface="Times New Roman" panose="02020603050405020304" pitchFamily="18" charset="0"/>
              </a:rPr>
              <a:t>Таким образом, в психологической науке корпоративная культура выделилась естественным образом как совокупность исследований, лежащих в природе социального поведения сотрудников организации. Научные методы описания социума в организации, критерии группировки социально-профессиональных образований, принципы анализа возможностей той или иной культуры в системе управления позволяют рассуждать о корпоративной культуре как целостном знании, объекте исследования и управления.</a:t>
            </a:r>
          </a:p>
          <a:p>
            <a:pPr algn="just"/>
            <a:r>
              <a:rPr lang="ru-RU" sz="2000" dirty="0" smtClean="0">
                <a:solidFill>
                  <a:schemeClr val="bg1"/>
                </a:solidFill>
                <a:latin typeface="Times New Roman" panose="02020603050405020304" pitchFamily="18" charset="0"/>
                <a:cs typeface="Times New Roman" panose="02020603050405020304" pitchFamily="18" charset="0"/>
              </a:rPr>
              <a:t>Причем выделение данного феномена в генезисе экономических знаний позволило ответить на ряд вопросов не только психологии управления, но и собственно теории предпринимательства. В частности, в 1992 г. Д. </a:t>
            </a:r>
            <a:r>
              <a:rPr lang="ru-RU" sz="2000" dirty="0" err="1" smtClean="0">
                <a:solidFill>
                  <a:schemeClr val="bg1"/>
                </a:solidFill>
                <a:latin typeface="Times New Roman" panose="02020603050405020304" pitchFamily="18" charset="0"/>
                <a:cs typeface="Times New Roman" panose="02020603050405020304" pitchFamily="18" charset="0"/>
              </a:rPr>
              <a:t>Коттер</a:t>
            </a:r>
            <a:r>
              <a:rPr lang="ru-RU" sz="2000" dirty="0" smtClean="0">
                <a:solidFill>
                  <a:schemeClr val="bg1"/>
                </a:solidFill>
                <a:latin typeface="Times New Roman" panose="02020603050405020304" pitchFamily="18" charset="0"/>
                <a:cs typeface="Times New Roman" panose="02020603050405020304" pitchFamily="18" charset="0"/>
              </a:rPr>
              <a:t> и Дж. </a:t>
            </a:r>
            <a:r>
              <a:rPr lang="ru-RU" sz="2000" dirty="0" err="1" smtClean="0">
                <a:solidFill>
                  <a:schemeClr val="bg1"/>
                </a:solidFill>
                <a:latin typeface="Times New Roman" panose="02020603050405020304" pitchFamily="18" charset="0"/>
                <a:cs typeface="Times New Roman" panose="02020603050405020304" pitchFamily="18" charset="0"/>
              </a:rPr>
              <a:t>Хескетт</a:t>
            </a:r>
            <a:r>
              <a:rPr lang="ru-RU" sz="2000" dirty="0" smtClean="0">
                <a:solidFill>
                  <a:schemeClr val="bg1"/>
                </a:solidFill>
                <a:latin typeface="Times New Roman" panose="02020603050405020304" pitchFamily="18" charset="0"/>
                <a:cs typeface="Times New Roman" panose="02020603050405020304" pitchFamily="18" charset="0"/>
              </a:rPr>
              <a:t> доказали наличие связи между культурой организации и ее прибыльностью. Именно поэтому понимание вопроса корпоративной культуры, перспектив его научного развития позволяет оценить его практическую значимость не только для теорий менеджмента, но и психологически-трудовых исследований.</a:t>
            </a:r>
            <a:endParaRPr lang="ru-RU" sz="2000" dirty="0">
              <a:solidFill>
                <a:schemeClr val="bg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50984186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68239" y="0"/>
            <a:ext cx="11982734" cy="400110"/>
          </a:xfrm>
          <a:prstGeom prst="rect">
            <a:avLst/>
          </a:prstGeom>
        </p:spPr>
        <p:txBody>
          <a:bodyPr wrap="square">
            <a:spAutoFit/>
          </a:bodyPr>
          <a:lstStyle/>
          <a:p>
            <a:pPr algn="just"/>
            <a:r>
              <a:rPr lang="ru-RU" sz="2000" b="1" dirty="0" smtClean="0">
                <a:solidFill>
                  <a:schemeClr val="bg1"/>
                </a:solidFill>
                <a:latin typeface="Times New Roman" panose="02020603050405020304" pitchFamily="18" charset="0"/>
                <a:cs typeface="Times New Roman" panose="02020603050405020304" pitchFamily="18" charset="0"/>
              </a:rPr>
              <a:t>Понятие организационной культуры</a:t>
            </a:r>
            <a:endParaRPr lang="ru-RU" sz="2000" b="1" dirty="0">
              <a:solidFill>
                <a:schemeClr val="bg1"/>
              </a:solidFill>
              <a:latin typeface="Times New Roman" panose="02020603050405020304" pitchFamily="18" charset="0"/>
              <a:cs typeface="Times New Roman" panose="02020603050405020304" pitchFamily="18" charset="0"/>
            </a:endParaRPr>
          </a:p>
        </p:txBody>
      </p:sp>
      <p:sp>
        <p:nvSpPr>
          <p:cNvPr id="3" name="Прямоугольник 2"/>
          <p:cNvSpPr/>
          <p:nvPr/>
        </p:nvSpPr>
        <p:spPr>
          <a:xfrm>
            <a:off x="68239" y="400110"/>
            <a:ext cx="12023677" cy="6524863"/>
          </a:xfrm>
          <a:prstGeom prst="rect">
            <a:avLst/>
          </a:prstGeom>
        </p:spPr>
        <p:txBody>
          <a:bodyPr wrap="square">
            <a:spAutoFit/>
          </a:bodyPr>
          <a:lstStyle/>
          <a:p>
            <a:pPr algn="just"/>
            <a:r>
              <a:rPr lang="ru-RU" sz="1900" dirty="0" smtClean="0">
                <a:solidFill>
                  <a:schemeClr val="bg1"/>
                </a:solidFill>
                <a:latin typeface="Times New Roman" panose="02020603050405020304" pitchFamily="18" charset="0"/>
                <a:cs typeface="Times New Roman" panose="02020603050405020304" pitchFamily="18" charset="0"/>
              </a:rPr>
              <a:t>В настоящее время наиболее удачным с позиции системного подхода является определение организационной культуры как социально-духовного поля компании, формирующегося под воздействием материальных и нематериальных, явных и скрытых, осознаваемых и неосознаваемых процессов и явлений, взаимодействие людей в котором происходит на основе общей философии, идеологии, ценностей, подходов к решению проблем и норм поведения персонала. Это взаимодействие обуславливает своеобразие организации и позволяет ей продвигаться к успеху. Такой подход к организационной культуре позволяет определять, анализировать и понимать организационную культуру как феномен многогранный, динамичный, многоаспектный и многоуровневый.</a:t>
            </a:r>
          </a:p>
          <a:p>
            <a:pPr algn="just"/>
            <a:r>
              <a:rPr lang="ru-RU" sz="1900" dirty="0" smtClean="0">
                <a:solidFill>
                  <a:schemeClr val="bg1"/>
                </a:solidFill>
                <a:latin typeface="Times New Roman" panose="02020603050405020304" pitchFamily="18" charset="0"/>
                <a:cs typeface="Times New Roman" panose="02020603050405020304" pitchFamily="18" charset="0"/>
              </a:rPr>
              <a:t>Одним из аспектов организационной культуры является чувство принадлежности сотрудника к коллективу. Ф. Харри и Р. </a:t>
            </a:r>
            <a:r>
              <a:rPr lang="ru-RU" sz="1900" dirty="0" err="1" smtClean="0">
                <a:solidFill>
                  <a:schemeClr val="bg1"/>
                </a:solidFill>
                <a:latin typeface="Times New Roman" panose="02020603050405020304" pitchFamily="18" charset="0"/>
                <a:cs typeface="Times New Roman" panose="02020603050405020304" pitchFamily="18" charset="0"/>
              </a:rPr>
              <a:t>Моран</a:t>
            </a:r>
            <a:r>
              <a:rPr lang="ru-RU" sz="1900" dirty="0" smtClean="0">
                <a:solidFill>
                  <a:schemeClr val="bg1"/>
                </a:solidFill>
                <a:latin typeface="Times New Roman" panose="02020603050405020304" pitchFamily="18" charset="0"/>
                <a:cs typeface="Times New Roman" panose="02020603050405020304" pitchFamily="18" charset="0"/>
              </a:rPr>
              <a:t> предлагают десять характеристик организационной культуры, важных для личностной адаптации специалиста при вхождении в организацию:</a:t>
            </a:r>
          </a:p>
          <a:p>
            <a:pPr algn="just"/>
            <a:r>
              <a:rPr lang="ru-RU" sz="1900" dirty="0" smtClean="0">
                <a:solidFill>
                  <a:schemeClr val="bg1"/>
                </a:solidFill>
                <a:latin typeface="Times New Roman" panose="02020603050405020304" pitchFamily="18" charset="0"/>
                <a:cs typeface="Times New Roman" panose="02020603050405020304" pitchFamily="18" charset="0"/>
              </a:rPr>
              <a:t>1) осознание себя и своего места в организации;</a:t>
            </a:r>
          </a:p>
          <a:p>
            <a:pPr algn="just"/>
            <a:r>
              <a:rPr lang="ru-RU" sz="1900" dirty="0" smtClean="0">
                <a:solidFill>
                  <a:schemeClr val="bg1"/>
                </a:solidFill>
                <a:latin typeface="Times New Roman" panose="02020603050405020304" pitchFamily="18" charset="0"/>
                <a:cs typeface="Times New Roman" panose="02020603050405020304" pitchFamily="18" charset="0"/>
              </a:rPr>
              <a:t>2) коммуникационная система и язык общения;</a:t>
            </a:r>
          </a:p>
          <a:p>
            <a:pPr algn="just"/>
            <a:r>
              <a:rPr lang="ru-RU" sz="1900" dirty="0" smtClean="0">
                <a:solidFill>
                  <a:schemeClr val="bg1"/>
                </a:solidFill>
                <a:latin typeface="Times New Roman" panose="02020603050405020304" pitchFamily="18" charset="0"/>
                <a:cs typeface="Times New Roman" panose="02020603050405020304" pitchFamily="18" charset="0"/>
              </a:rPr>
              <a:t>3) внешний вид, одежда и презентация себя на работе;</a:t>
            </a:r>
          </a:p>
          <a:p>
            <a:pPr algn="just"/>
            <a:r>
              <a:rPr lang="ru-RU" sz="1900" dirty="0" smtClean="0">
                <a:solidFill>
                  <a:schemeClr val="bg1"/>
                </a:solidFill>
                <a:latin typeface="Times New Roman" panose="02020603050405020304" pitchFamily="18" charset="0"/>
                <a:cs typeface="Times New Roman" panose="02020603050405020304" pitchFamily="18" charset="0"/>
              </a:rPr>
              <a:t>4) что и как едят люди, привычки и традиции в этой области;</a:t>
            </a:r>
          </a:p>
          <a:p>
            <a:pPr algn="just"/>
            <a:r>
              <a:rPr lang="ru-RU" sz="1900" dirty="0" smtClean="0">
                <a:solidFill>
                  <a:schemeClr val="bg1"/>
                </a:solidFill>
                <a:latin typeface="Times New Roman" panose="02020603050405020304" pitchFamily="18" charset="0"/>
                <a:cs typeface="Times New Roman" panose="02020603050405020304" pitchFamily="18" charset="0"/>
              </a:rPr>
              <a:t>5) осознание времени, отношение к нему и его использование;</a:t>
            </a:r>
          </a:p>
          <a:p>
            <a:pPr algn="just"/>
            <a:r>
              <a:rPr lang="ru-RU" sz="1900" dirty="0" smtClean="0">
                <a:solidFill>
                  <a:schemeClr val="bg1"/>
                </a:solidFill>
                <a:latin typeface="Times New Roman" panose="02020603050405020304" pitchFamily="18" charset="0"/>
                <a:cs typeface="Times New Roman" panose="02020603050405020304" pitchFamily="18" charset="0"/>
              </a:rPr>
              <a:t>6) взаимоотношения между людьми;</a:t>
            </a:r>
          </a:p>
          <a:p>
            <a:pPr algn="just"/>
            <a:r>
              <a:rPr lang="ru-RU" sz="1900" dirty="0" smtClean="0">
                <a:solidFill>
                  <a:schemeClr val="bg1"/>
                </a:solidFill>
                <a:latin typeface="Times New Roman" panose="02020603050405020304" pitchFamily="18" charset="0"/>
                <a:cs typeface="Times New Roman" panose="02020603050405020304" pitchFamily="18" charset="0"/>
              </a:rPr>
              <a:t>7) ценности и нормы;</a:t>
            </a:r>
          </a:p>
          <a:p>
            <a:pPr algn="just"/>
            <a:r>
              <a:rPr lang="ru-RU" sz="1900" dirty="0" smtClean="0">
                <a:solidFill>
                  <a:schemeClr val="bg1"/>
                </a:solidFill>
                <a:latin typeface="Times New Roman" panose="02020603050405020304" pitchFamily="18" charset="0"/>
                <a:cs typeface="Times New Roman" panose="02020603050405020304" pitchFamily="18" charset="0"/>
              </a:rPr>
              <a:t>8) вера во что-то и отношение или расположение к чему-то;</a:t>
            </a:r>
          </a:p>
          <a:p>
            <a:pPr algn="just"/>
            <a:r>
              <a:rPr lang="ru-RU" sz="1900" dirty="0" smtClean="0">
                <a:solidFill>
                  <a:schemeClr val="bg1"/>
                </a:solidFill>
                <a:latin typeface="Times New Roman" panose="02020603050405020304" pitchFamily="18" charset="0"/>
                <a:cs typeface="Times New Roman" panose="02020603050405020304" pitchFamily="18" charset="0"/>
              </a:rPr>
              <a:t>9) процесс развития работника и обучение;</a:t>
            </a:r>
          </a:p>
          <a:p>
            <a:pPr algn="just"/>
            <a:r>
              <a:rPr lang="ru-RU" sz="1900" dirty="0" smtClean="0">
                <a:solidFill>
                  <a:schemeClr val="bg1"/>
                </a:solidFill>
                <a:latin typeface="Times New Roman" panose="02020603050405020304" pitchFamily="18" charset="0"/>
                <a:cs typeface="Times New Roman" panose="02020603050405020304" pitchFamily="18" charset="0"/>
              </a:rPr>
              <a:t>10) трудовая этика и мотивирование.</a:t>
            </a:r>
          </a:p>
          <a:p>
            <a:pPr algn="just"/>
            <a:r>
              <a:rPr lang="ru-RU" sz="1900" dirty="0" smtClean="0">
                <a:solidFill>
                  <a:schemeClr val="bg1"/>
                </a:solidFill>
                <a:latin typeface="Times New Roman" panose="02020603050405020304" pitchFamily="18" charset="0"/>
                <a:cs typeface="Times New Roman" panose="02020603050405020304" pitchFamily="18" charset="0"/>
              </a:rPr>
              <a:t>Понятия «организационная культура», «</a:t>
            </a:r>
            <a:r>
              <a:rPr lang="ru-RU" sz="1900" dirty="0" err="1" smtClean="0">
                <a:solidFill>
                  <a:schemeClr val="bg1"/>
                </a:solidFill>
                <a:latin typeface="Times New Roman" panose="02020603050405020304" pitchFamily="18" charset="0"/>
                <a:cs typeface="Times New Roman" panose="02020603050405020304" pitchFamily="18" charset="0"/>
              </a:rPr>
              <a:t>социокультура</a:t>
            </a:r>
            <a:r>
              <a:rPr lang="ru-RU" sz="1900" dirty="0" smtClean="0">
                <a:solidFill>
                  <a:schemeClr val="bg1"/>
                </a:solidFill>
                <a:latin typeface="Times New Roman" panose="02020603050405020304" pitchFamily="18" charset="0"/>
                <a:cs typeface="Times New Roman" panose="02020603050405020304" pitchFamily="18" charset="0"/>
              </a:rPr>
              <a:t>» и «корпоративная культура» часто используются как синонимы, но тем не менее их следует различать.</a:t>
            </a:r>
            <a:endParaRPr lang="ru-RU" sz="1900" dirty="0">
              <a:solidFill>
                <a:schemeClr val="bg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4623614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13731" y="107878"/>
            <a:ext cx="11950890" cy="6463308"/>
          </a:xfrm>
          <a:prstGeom prst="rect">
            <a:avLst/>
          </a:prstGeom>
        </p:spPr>
        <p:txBody>
          <a:bodyPr wrap="square">
            <a:spAutoFit/>
          </a:bodyPr>
          <a:lstStyle/>
          <a:p>
            <a:pPr algn="just"/>
            <a:r>
              <a:rPr lang="ru-RU" b="1" dirty="0" err="1" smtClean="0">
                <a:solidFill>
                  <a:schemeClr val="bg1"/>
                </a:solidFill>
                <a:latin typeface="Times New Roman" panose="02020603050405020304" pitchFamily="18" charset="0"/>
                <a:cs typeface="Times New Roman" panose="02020603050405020304" pitchFamily="18" charset="0"/>
              </a:rPr>
              <a:t>Социокультура</a:t>
            </a:r>
            <a:r>
              <a:rPr lang="ru-RU" dirty="0" smtClean="0">
                <a:solidFill>
                  <a:schemeClr val="bg1"/>
                </a:solidFill>
                <a:latin typeface="Times New Roman" panose="02020603050405020304" pitchFamily="18" charset="0"/>
                <a:cs typeface="Times New Roman" panose="02020603050405020304" pitchFamily="18" charset="0"/>
              </a:rPr>
              <a:t> включает в себя характеристики социально-психологического климата, социальной позиции, социальной жизни.</a:t>
            </a:r>
          </a:p>
          <a:p>
            <a:pPr algn="just"/>
            <a:r>
              <a:rPr lang="ru-RU" b="1" dirty="0" smtClean="0">
                <a:solidFill>
                  <a:schemeClr val="bg1"/>
                </a:solidFill>
                <a:latin typeface="Times New Roman" panose="02020603050405020304" pitchFamily="18" charset="0"/>
                <a:cs typeface="Times New Roman" panose="02020603050405020304" pitchFamily="18" charset="0"/>
              </a:rPr>
              <a:t>Корпоративная культура представляет </a:t>
            </a:r>
            <a:r>
              <a:rPr lang="ru-RU" dirty="0" smtClean="0">
                <a:solidFill>
                  <a:schemeClr val="bg1"/>
                </a:solidFill>
                <a:latin typeface="Times New Roman" panose="02020603050405020304" pitchFamily="18" charset="0"/>
                <a:cs typeface="Times New Roman" panose="02020603050405020304" pitchFamily="18" charset="0"/>
              </a:rPr>
              <a:t>собой систему материальных и духовных ценностей, проявлений, взаимодействий между собой, присущих данной корпорации, отражающих ее индивидуальность, восприятие себя и других, что проявляется в поведении, взаимодействии, восприятии себя и окружающей среды.</a:t>
            </a:r>
          </a:p>
          <a:p>
            <a:pPr algn="just"/>
            <a:r>
              <a:rPr lang="ru-RU" b="1" dirty="0" smtClean="0">
                <a:solidFill>
                  <a:schemeClr val="bg1"/>
                </a:solidFill>
                <a:latin typeface="Times New Roman" panose="02020603050405020304" pitchFamily="18" charset="0"/>
                <a:cs typeface="Times New Roman" panose="02020603050405020304" pitchFamily="18" charset="0"/>
              </a:rPr>
              <a:t>Корпоративная культура </a:t>
            </a:r>
            <a:r>
              <a:rPr lang="ru-RU" dirty="0" smtClean="0">
                <a:solidFill>
                  <a:schemeClr val="bg1"/>
                </a:solidFill>
                <a:latin typeface="Times New Roman" panose="02020603050405020304" pitchFamily="18" charset="0"/>
                <a:cs typeface="Times New Roman" panose="02020603050405020304" pitchFamily="18" charset="0"/>
              </a:rPr>
              <a:t>– это модель поведенческих норм, разделенных между всеми членами организации, которая была использована в прошлом и признана правильной, а следовательно, должна быть передана новым сотрудникам.</a:t>
            </a:r>
          </a:p>
          <a:p>
            <a:pPr algn="just"/>
            <a:r>
              <a:rPr lang="ru-RU" b="1" dirty="0" smtClean="0">
                <a:solidFill>
                  <a:schemeClr val="bg1"/>
                </a:solidFill>
                <a:latin typeface="Times New Roman" panose="02020603050405020304" pitchFamily="18" charset="0"/>
                <a:cs typeface="Times New Roman" panose="02020603050405020304" pitchFamily="18" charset="0"/>
              </a:rPr>
              <a:t>Организационная культура </a:t>
            </a:r>
            <a:r>
              <a:rPr lang="ru-RU" dirty="0" smtClean="0">
                <a:solidFill>
                  <a:schemeClr val="bg1"/>
                </a:solidFill>
                <a:latin typeface="Times New Roman" panose="02020603050405020304" pitchFamily="18" charset="0"/>
                <a:cs typeface="Times New Roman" panose="02020603050405020304" pitchFamily="18" charset="0"/>
              </a:rPr>
              <a:t>– интегральная характеристика организации, которую составляют нормы поведения в организации и способы оценки результатов деятельности. </a:t>
            </a:r>
          </a:p>
          <a:p>
            <a:pPr algn="just"/>
            <a:r>
              <a:rPr lang="ru-RU" dirty="0" smtClean="0">
                <a:solidFill>
                  <a:schemeClr val="bg1"/>
                </a:solidFill>
                <a:latin typeface="Times New Roman" panose="02020603050405020304" pitchFamily="18" charset="0"/>
                <a:cs typeface="Times New Roman" panose="02020603050405020304" pitchFamily="18" charset="0"/>
              </a:rPr>
              <a:t>Вместе с тем следует отметить и взаимовлияние корпоративной и организационной структур предприятия.</a:t>
            </a:r>
          </a:p>
          <a:p>
            <a:pPr algn="just"/>
            <a:r>
              <a:rPr lang="ru-RU" dirty="0" smtClean="0">
                <a:solidFill>
                  <a:schemeClr val="bg1"/>
                </a:solidFill>
                <a:latin typeface="Times New Roman" panose="02020603050405020304" pitchFamily="18" charset="0"/>
                <a:cs typeface="Times New Roman" panose="02020603050405020304" pitchFamily="18" charset="0"/>
              </a:rPr>
              <a:t>В частности, предложенная В. </a:t>
            </a:r>
            <a:r>
              <a:rPr lang="ru-RU" dirty="0" err="1" smtClean="0">
                <a:solidFill>
                  <a:schemeClr val="bg1"/>
                </a:solidFill>
                <a:latin typeface="Times New Roman" panose="02020603050405020304" pitchFamily="18" charset="0"/>
                <a:cs typeface="Times New Roman" panose="02020603050405020304" pitchFamily="18" charset="0"/>
              </a:rPr>
              <a:t>Сате</a:t>
            </a:r>
            <a:r>
              <a:rPr lang="ru-RU" dirty="0" smtClean="0">
                <a:solidFill>
                  <a:schemeClr val="bg1"/>
                </a:solidFill>
                <a:latin typeface="Times New Roman" panose="02020603050405020304" pitchFamily="18" charset="0"/>
                <a:cs typeface="Times New Roman" panose="02020603050405020304" pitchFamily="18" charset="0"/>
              </a:rPr>
              <a:t> модель включает семь процессов, посредством которых культура влияет на организационную деятельность:</a:t>
            </a:r>
          </a:p>
          <a:p>
            <a:pPr algn="just"/>
            <a:r>
              <a:rPr lang="ru-RU" i="1" dirty="0" smtClean="0">
                <a:solidFill>
                  <a:schemeClr val="bg1"/>
                </a:solidFill>
                <a:latin typeface="Times New Roman" panose="02020603050405020304" pitchFamily="18" charset="0"/>
                <a:cs typeface="Times New Roman" panose="02020603050405020304" pitchFamily="18" charset="0"/>
              </a:rPr>
              <a:t>1) кооперацию между индивидами и частями организации;</a:t>
            </a:r>
          </a:p>
          <a:p>
            <a:pPr algn="just"/>
            <a:r>
              <a:rPr lang="ru-RU" i="1" dirty="0" smtClean="0">
                <a:solidFill>
                  <a:schemeClr val="bg1"/>
                </a:solidFill>
                <a:latin typeface="Times New Roman" panose="02020603050405020304" pitchFamily="18" charset="0"/>
                <a:cs typeface="Times New Roman" panose="02020603050405020304" pitchFamily="18" charset="0"/>
              </a:rPr>
              <a:t>2) принятие решений;</a:t>
            </a:r>
          </a:p>
          <a:p>
            <a:pPr algn="just"/>
            <a:r>
              <a:rPr lang="ru-RU" i="1" dirty="0" smtClean="0">
                <a:solidFill>
                  <a:schemeClr val="bg1"/>
                </a:solidFill>
                <a:latin typeface="Times New Roman" panose="02020603050405020304" pitchFamily="18" charset="0"/>
                <a:cs typeface="Times New Roman" panose="02020603050405020304" pitchFamily="18" charset="0"/>
              </a:rPr>
              <a:t>3) контроль;</a:t>
            </a:r>
          </a:p>
          <a:p>
            <a:pPr algn="just"/>
            <a:r>
              <a:rPr lang="ru-RU" i="1" dirty="0" smtClean="0">
                <a:solidFill>
                  <a:schemeClr val="bg1"/>
                </a:solidFill>
                <a:latin typeface="Times New Roman" panose="02020603050405020304" pitchFamily="18" charset="0"/>
                <a:cs typeface="Times New Roman" panose="02020603050405020304" pitchFamily="18" charset="0"/>
              </a:rPr>
              <a:t>4) коммуникацию;</a:t>
            </a:r>
          </a:p>
          <a:p>
            <a:pPr algn="just"/>
            <a:r>
              <a:rPr lang="ru-RU" i="1" dirty="0" smtClean="0">
                <a:solidFill>
                  <a:schemeClr val="bg1"/>
                </a:solidFill>
                <a:latin typeface="Times New Roman" panose="02020603050405020304" pitchFamily="18" charset="0"/>
                <a:cs typeface="Times New Roman" panose="02020603050405020304" pitchFamily="18" charset="0"/>
              </a:rPr>
              <a:t>5) лояльность организации;</a:t>
            </a:r>
          </a:p>
          <a:p>
            <a:pPr algn="just"/>
            <a:r>
              <a:rPr lang="ru-RU" i="1" dirty="0" smtClean="0">
                <a:solidFill>
                  <a:schemeClr val="bg1"/>
                </a:solidFill>
                <a:latin typeface="Times New Roman" panose="02020603050405020304" pitchFamily="18" charset="0"/>
                <a:cs typeface="Times New Roman" panose="02020603050405020304" pitchFamily="18" charset="0"/>
              </a:rPr>
              <a:t>6) восприятие организационной среды;</a:t>
            </a:r>
          </a:p>
          <a:p>
            <a:pPr algn="just"/>
            <a:r>
              <a:rPr lang="ru-RU" i="1" dirty="0" smtClean="0">
                <a:solidFill>
                  <a:schemeClr val="bg1"/>
                </a:solidFill>
                <a:latin typeface="Times New Roman" panose="02020603050405020304" pitchFamily="18" charset="0"/>
                <a:cs typeface="Times New Roman" panose="02020603050405020304" pitchFamily="18" charset="0"/>
              </a:rPr>
              <a:t>7) оправдание своего поведения.</a:t>
            </a:r>
          </a:p>
          <a:p>
            <a:pPr algn="just"/>
            <a:r>
              <a:rPr lang="ru-RU" dirty="0" smtClean="0">
                <a:solidFill>
                  <a:schemeClr val="bg1"/>
                </a:solidFill>
                <a:latin typeface="Times New Roman" panose="02020603050405020304" pitchFamily="18" charset="0"/>
                <a:cs typeface="Times New Roman" panose="02020603050405020304" pitchFamily="18" charset="0"/>
              </a:rPr>
              <a:t>Именно в рамках этих процессов организации В. </a:t>
            </a:r>
            <a:r>
              <a:rPr lang="ru-RU" dirty="0" err="1" smtClean="0">
                <a:solidFill>
                  <a:schemeClr val="bg1"/>
                </a:solidFill>
                <a:latin typeface="Times New Roman" panose="02020603050405020304" pitchFamily="18" charset="0"/>
                <a:cs typeface="Times New Roman" panose="02020603050405020304" pitchFamily="18" charset="0"/>
              </a:rPr>
              <a:t>Сате</a:t>
            </a:r>
            <a:r>
              <a:rPr lang="ru-RU" dirty="0" smtClean="0">
                <a:solidFill>
                  <a:schemeClr val="bg1"/>
                </a:solidFill>
                <a:latin typeface="Times New Roman" panose="02020603050405020304" pitchFamily="18" charset="0"/>
                <a:cs typeface="Times New Roman" panose="02020603050405020304" pitchFamily="18" charset="0"/>
              </a:rPr>
              <a:t> обнаруживает влияние корпоративной культуры на организационный эффект (производственный результат). Модель В. </a:t>
            </a:r>
            <a:r>
              <a:rPr lang="ru-RU" dirty="0" err="1" smtClean="0">
                <a:solidFill>
                  <a:schemeClr val="bg1"/>
                </a:solidFill>
                <a:latin typeface="Times New Roman" panose="02020603050405020304" pitchFamily="18" charset="0"/>
                <a:cs typeface="Times New Roman" panose="02020603050405020304" pitchFamily="18" charset="0"/>
              </a:rPr>
              <a:t>Сате</a:t>
            </a:r>
            <a:r>
              <a:rPr lang="ru-RU" dirty="0" smtClean="0">
                <a:solidFill>
                  <a:schemeClr val="bg1"/>
                </a:solidFill>
                <a:latin typeface="Times New Roman" panose="02020603050405020304" pitchFamily="18" charset="0"/>
                <a:cs typeface="Times New Roman" panose="02020603050405020304" pitchFamily="18" charset="0"/>
              </a:rPr>
              <a:t> носит скорее декларирующий характер в установлении связи между эффективностью организационных процессов и корпоративной культурой, не выражает инструментальной сущности управления последней в целях формирования оптимальных бизнес-процессов.</a:t>
            </a:r>
            <a:endParaRPr lang="ru-RU" dirty="0">
              <a:solidFill>
                <a:schemeClr val="bg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22061429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22831" y="1"/>
            <a:ext cx="12069170" cy="6817251"/>
          </a:xfrm>
          <a:prstGeom prst="rect">
            <a:avLst/>
          </a:prstGeom>
        </p:spPr>
        <p:txBody>
          <a:bodyPr wrap="square">
            <a:spAutoFit/>
          </a:bodyPr>
          <a:lstStyle/>
          <a:p>
            <a:pPr algn="just"/>
            <a:r>
              <a:rPr lang="ru-RU" sz="1900" dirty="0" smtClean="0">
                <a:solidFill>
                  <a:schemeClr val="bg1"/>
                </a:solidFill>
                <a:latin typeface="Times New Roman" panose="02020603050405020304" pitchFamily="18" charset="0"/>
                <a:cs typeface="Times New Roman" panose="02020603050405020304" pitchFamily="18" charset="0"/>
              </a:rPr>
              <a:t>Другую модель формирования корпоративной культуры предложили американские ученые Т. </a:t>
            </a:r>
            <a:r>
              <a:rPr lang="ru-RU" sz="1900" dirty="0" err="1" smtClean="0">
                <a:solidFill>
                  <a:schemeClr val="bg1"/>
                </a:solidFill>
                <a:latin typeface="Times New Roman" panose="02020603050405020304" pitchFamily="18" charset="0"/>
                <a:cs typeface="Times New Roman" panose="02020603050405020304" pitchFamily="18" charset="0"/>
              </a:rPr>
              <a:t>Питерс</a:t>
            </a:r>
            <a:r>
              <a:rPr lang="ru-RU" sz="1900" dirty="0" smtClean="0">
                <a:solidFill>
                  <a:schemeClr val="bg1"/>
                </a:solidFill>
                <a:latin typeface="Times New Roman" panose="02020603050405020304" pitchFamily="18" charset="0"/>
                <a:cs typeface="Times New Roman" panose="02020603050405020304" pitchFamily="18" charset="0"/>
              </a:rPr>
              <a:t> и Р. </a:t>
            </a:r>
            <a:r>
              <a:rPr lang="ru-RU" sz="1900" dirty="0" err="1" smtClean="0">
                <a:solidFill>
                  <a:schemeClr val="bg1"/>
                </a:solidFill>
                <a:latin typeface="Times New Roman" panose="02020603050405020304" pitchFamily="18" charset="0"/>
                <a:cs typeface="Times New Roman" panose="02020603050405020304" pitchFamily="18" charset="0"/>
              </a:rPr>
              <a:t>Уотерман</a:t>
            </a:r>
            <a:r>
              <a:rPr lang="ru-RU" sz="1900" dirty="0" smtClean="0">
                <a:solidFill>
                  <a:schemeClr val="bg1"/>
                </a:solidFill>
                <a:latin typeface="Times New Roman" panose="02020603050405020304" pitchFamily="18" charset="0"/>
                <a:cs typeface="Times New Roman" panose="02020603050405020304" pitchFamily="18" charset="0"/>
              </a:rPr>
              <a:t>, считающие корпоративную культуру </a:t>
            </a:r>
            <a:r>
              <a:rPr lang="ru-RU" sz="1900" dirty="0" err="1" smtClean="0">
                <a:solidFill>
                  <a:schemeClr val="bg1"/>
                </a:solidFill>
                <a:latin typeface="Times New Roman" panose="02020603050405020304" pitchFamily="18" charset="0"/>
                <a:cs typeface="Times New Roman" panose="02020603050405020304" pitchFamily="18" charset="0"/>
              </a:rPr>
              <a:t>неформализуемым</a:t>
            </a:r>
            <a:r>
              <a:rPr lang="ru-RU" sz="1900" dirty="0" smtClean="0">
                <a:solidFill>
                  <a:schemeClr val="bg1"/>
                </a:solidFill>
                <a:latin typeface="Times New Roman" panose="02020603050405020304" pitchFamily="18" charset="0"/>
                <a:cs typeface="Times New Roman" panose="02020603050405020304" pitchFamily="18" charset="0"/>
              </a:rPr>
              <a:t> явлением (явление, которое нельзя точно </a:t>
            </a:r>
            <a:r>
              <a:rPr lang="ru-RU" sz="1900" dirty="0" err="1" smtClean="0">
                <a:solidFill>
                  <a:schemeClr val="bg1"/>
                </a:solidFill>
                <a:latin typeface="Times New Roman" panose="02020603050405020304" pitchFamily="18" charset="0"/>
                <a:cs typeface="Times New Roman" panose="02020603050405020304" pitchFamily="18" charset="0"/>
              </a:rPr>
              <a:t>опи-сать</a:t>
            </a:r>
            <a:r>
              <a:rPr lang="ru-RU" sz="1900" dirty="0" smtClean="0">
                <a:solidFill>
                  <a:schemeClr val="bg1"/>
                </a:solidFill>
                <a:latin typeface="Times New Roman" panose="02020603050405020304" pitchFamily="18" charset="0"/>
                <a:cs typeface="Times New Roman" panose="02020603050405020304" pitchFamily="18" charset="0"/>
              </a:rPr>
              <a:t> через универсальные критерии) организации. В основе их подхода лежит исследование успешных предпринимательских структур и элементов корпоративной культуры, в них реализованных. В обобщенном виде их можно представить следующим образом:</a:t>
            </a:r>
          </a:p>
          <a:p>
            <a:pPr algn="just"/>
            <a:r>
              <a:rPr lang="ru-RU" sz="1900" i="1" dirty="0" smtClean="0">
                <a:solidFill>
                  <a:schemeClr val="bg1"/>
                </a:solidFill>
                <a:latin typeface="Times New Roman" panose="02020603050405020304" pitchFamily="18" charset="0"/>
                <a:cs typeface="Times New Roman" panose="02020603050405020304" pitchFamily="18" charset="0"/>
              </a:rPr>
              <a:t>1) вера в действия (</a:t>
            </a:r>
            <a:r>
              <a:rPr lang="ru-RU" sz="1900" i="1" dirty="0" err="1" smtClean="0">
                <a:solidFill>
                  <a:schemeClr val="bg1"/>
                </a:solidFill>
                <a:latin typeface="Times New Roman" panose="02020603050405020304" pitchFamily="18" charset="0"/>
                <a:cs typeface="Times New Roman" panose="02020603050405020304" pitchFamily="18" charset="0"/>
              </a:rPr>
              <a:t>action</a:t>
            </a:r>
            <a:r>
              <a:rPr lang="ru-RU" sz="1900" i="1" dirty="0" smtClean="0">
                <a:solidFill>
                  <a:schemeClr val="bg1"/>
                </a:solidFill>
                <a:latin typeface="Times New Roman" panose="02020603050405020304" pitchFamily="18" charset="0"/>
                <a:cs typeface="Times New Roman" panose="02020603050405020304" pitchFamily="18" charset="0"/>
              </a:rPr>
              <a:t>) организации;</a:t>
            </a:r>
          </a:p>
          <a:p>
            <a:pPr algn="just"/>
            <a:r>
              <a:rPr lang="ru-RU" sz="1900" i="1" dirty="0" smtClean="0">
                <a:solidFill>
                  <a:schemeClr val="bg1"/>
                </a:solidFill>
                <a:latin typeface="Times New Roman" panose="02020603050405020304" pitchFamily="18" charset="0"/>
                <a:cs typeface="Times New Roman" panose="02020603050405020304" pitchFamily="18" charset="0"/>
              </a:rPr>
              <a:t>2) связь с потребителем, т.е. открытость организации;</a:t>
            </a:r>
          </a:p>
          <a:p>
            <a:pPr algn="just"/>
            <a:r>
              <a:rPr lang="ru-RU" sz="1900" i="1" dirty="0" smtClean="0">
                <a:solidFill>
                  <a:schemeClr val="bg1"/>
                </a:solidFill>
                <a:latin typeface="Times New Roman" panose="02020603050405020304" pitchFamily="18" charset="0"/>
                <a:cs typeface="Times New Roman" panose="02020603050405020304" pitchFamily="18" charset="0"/>
              </a:rPr>
              <a:t>3) поощрение автономии и предприимчивости работников;</a:t>
            </a:r>
          </a:p>
          <a:p>
            <a:pPr algn="just"/>
            <a:r>
              <a:rPr lang="ru-RU" sz="1900" i="1" dirty="0" smtClean="0">
                <a:solidFill>
                  <a:schemeClr val="bg1"/>
                </a:solidFill>
                <a:latin typeface="Times New Roman" panose="02020603050405020304" pitchFamily="18" charset="0"/>
                <a:cs typeface="Times New Roman" panose="02020603050405020304" pitchFamily="18" charset="0"/>
              </a:rPr>
              <a:t>4) рассмотрение людей как главного источника производительности и эффективности;</a:t>
            </a:r>
          </a:p>
          <a:p>
            <a:pPr algn="just"/>
            <a:r>
              <a:rPr lang="ru-RU" sz="1900" i="1" dirty="0" smtClean="0">
                <a:solidFill>
                  <a:schemeClr val="bg1"/>
                </a:solidFill>
                <a:latin typeface="Times New Roman" panose="02020603050405020304" pitchFamily="18" charset="0"/>
                <a:cs typeface="Times New Roman" panose="02020603050405020304" pitchFamily="18" charset="0"/>
              </a:rPr>
              <a:t>5) знание того, чем управляешь, т.е. профессиональная компетентность работника;</a:t>
            </a:r>
          </a:p>
          <a:p>
            <a:pPr algn="just"/>
            <a:r>
              <a:rPr lang="ru-RU" sz="1900" i="1" dirty="0" smtClean="0">
                <a:solidFill>
                  <a:schemeClr val="bg1"/>
                </a:solidFill>
                <a:latin typeface="Times New Roman" panose="02020603050405020304" pitchFamily="18" charset="0"/>
                <a:cs typeface="Times New Roman" panose="02020603050405020304" pitchFamily="18" charset="0"/>
              </a:rPr>
              <a:t>6) простая структура организации и немногочисленный штат управления;</a:t>
            </a:r>
          </a:p>
          <a:p>
            <a:pPr algn="just"/>
            <a:r>
              <a:rPr lang="ru-RU" sz="1900" i="1" dirty="0" smtClean="0">
                <a:solidFill>
                  <a:schemeClr val="bg1"/>
                </a:solidFill>
                <a:latin typeface="Times New Roman" panose="02020603050405020304" pitchFamily="18" charset="0"/>
                <a:cs typeface="Times New Roman" panose="02020603050405020304" pitchFamily="18" charset="0"/>
              </a:rPr>
              <a:t>7) одновременное сочетание гибкости и жесткости в управлении организацией.</a:t>
            </a:r>
          </a:p>
          <a:p>
            <a:pPr algn="just"/>
            <a:r>
              <a:rPr lang="ru-RU" sz="1900" dirty="0" smtClean="0">
                <a:solidFill>
                  <a:schemeClr val="bg1"/>
                </a:solidFill>
                <a:latin typeface="Times New Roman" panose="02020603050405020304" pitchFamily="18" charset="0"/>
                <a:cs typeface="Times New Roman" panose="02020603050405020304" pitchFamily="18" charset="0"/>
              </a:rPr>
              <a:t>Особенность данной модели в том, что она предлагает не поиск формальных параметров, выражающих корпоративную культуру, а формирование таковой по аналогии с успешно практикующими организациями. </a:t>
            </a:r>
          </a:p>
          <a:p>
            <a:pPr algn="just"/>
            <a:r>
              <a:rPr lang="ru-RU" sz="1900" dirty="0" smtClean="0">
                <a:solidFill>
                  <a:schemeClr val="bg1"/>
                </a:solidFill>
                <a:latin typeface="Times New Roman" panose="02020603050405020304" pitchFamily="18" charset="0"/>
                <a:cs typeface="Times New Roman" panose="02020603050405020304" pitchFamily="18" charset="0"/>
              </a:rPr>
              <a:t>Понятие «культура» известно человечеству с незапамятных времен. Но лишь в середине прошлого века в научных спорах и дебатах начала вы-страиваться концепция организационной культуры. В разных исследованиях под </a:t>
            </a:r>
            <a:r>
              <a:rPr lang="ru-RU" sz="1900" dirty="0" err="1" smtClean="0">
                <a:solidFill>
                  <a:schemeClr val="bg1"/>
                </a:solidFill>
                <a:latin typeface="Times New Roman" panose="02020603050405020304" pitchFamily="18" charset="0"/>
                <a:cs typeface="Times New Roman" panose="02020603050405020304" pitchFamily="18" charset="0"/>
              </a:rPr>
              <a:t>оргкультурой</a:t>
            </a:r>
            <a:r>
              <a:rPr lang="ru-RU" sz="1900" dirty="0" smtClean="0">
                <a:solidFill>
                  <a:schemeClr val="bg1"/>
                </a:solidFill>
                <a:latin typeface="Times New Roman" panose="02020603050405020304" pitchFamily="18" charset="0"/>
                <a:cs typeface="Times New Roman" panose="02020603050405020304" pitchFamily="18" charset="0"/>
              </a:rPr>
              <a:t> понимались групповые нормы, стандарты и ценности, поведенческие стереотипы при взаимодействии людей, правила игры, ментальные модели и лингвистические парадигмы, существующий практический опыт, философия и т.п. При этом чем более ранними были работы, тем легче они решали вопросы культуры организации. Прежде рабочая сила была менее разнообразна в расовом, этническом и культурном отношении, чем теперь. В таких условиях при меньшем культурном разнообразии и ожидания членов любой организации были примерно одинаковы. Коммуникации, линии власти и иерархическая структура формировались без осознания подобных различий.</a:t>
            </a:r>
            <a:endParaRPr lang="ru-RU" sz="1900" dirty="0">
              <a:solidFill>
                <a:schemeClr val="bg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51655061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1999" cy="6740307"/>
          </a:xfrm>
          <a:prstGeom prst="rect">
            <a:avLst/>
          </a:prstGeom>
        </p:spPr>
        <p:txBody>
          <a:bodyPr wrap="square">
            <a:spAutoFit/>
          </a:bodyPr>
          <a:lstStyle/>
          <a:p>
            <a:pPr algn="just"/>
            <a:r>
              <a:rPr lang="ru-RU" dirty="0" smtClean="0">
                <a:solidFill>
                  <a:schemeClr val="bg1"/>
                </a:solidFill>
                <a:latin typeface="Times New Roman" panose="02020603050405020304" pitchFamily="18" charset="0"/>
                <a:cs typeface="Times New Roman" panose="02020603050405020304" pitchFamily="18" charset="0"/>
              </a:rPr>
              <a:t>Члены организации обладали знанием того, как вести себя по отношению друг к другу, как вместе работать, потому что все они вышли из относительно сходной культурной среды. Организации были в большей степени удалены от вопросов культуры, поскольку большинство компаний в недавнем прошлом имели исключительно или преимущественно внутринациональный характер. Большая часть связанных с производством проблем, с которыми сталкивались такие компании, касались конкретных стран и их культуры. В такой же степени и большинство компаний, которые конкурировали или кооперировались между собой, принадлежали к одной стране и одной культуре. Подобная мононациональная рабочая среда теперь уже канула в прошлое. В наше время не только рабочая сила стала значительно более разнородной в культурном плане, но и многие компании вышли на международную арену. В экономике теперь существует беспрецедентное число </a:t>
            </a:r>
            <a:r>
              <a:rPr lang="ru-RU" dirty="0" err="1" smtClean="0">
                <a:solidFill>
                  <a:schemeClr val="bg1"/>
                </a:solidFill>
                <a:latin typeface="Times New Roman" panose="02020603050405020304" pitchFamily="18" charset="0"/>
                <a:cs typeface="Times New Roman" panose="02020603050405020304" pitchFamily="18" charset="0"/>
              </a:rPr>
              <a:t>мультинациональных</a:t>
            </a:r>
            <a:r>
              <a:rPr lang="ru-RU" dirty="0" smtClean="0">
                <a:solidFill>
                  <a:schemeClr val="bg1"/>
                </a:solidFill>
                <a:latin typeface="Times New Roman" panose="02020603050405020304" pitchFamily="18" charset="0"/>
                <a:cs typeface="Times New Roman" panose="02020603050405020304" pitchFamily="18" charset="0"/>
              </a:rPr>
              <a:t> и транснациональных корпораций. Таким компаниям приходится все чаще и чаще иметь дело с людьми различных и весьма разнообразных культурных традиций. Ясно, что подобная интернационализация бизнеса влечет за со-бой и значительное число межкультурных проблем. Даже компаниям, которые действуют на внутреннем рынке и не обладают </a:t>
            </a:r>
            <a:r>
              <a:rPr lang="ru-RU" dirty="0" err="1" smtClean="0">
                <a:solidFill>
                  <a:schemeClr val="bg1"/>
                </a:solidFill>
                <a:latin typeface="Times New Roman" panose="02020603050405020304" pitchFamily="18" charset="0"/>
                <a:cs typeface="Times New Roman" panose="02020603050405020304" pitchFamily="18" charset="0"/>
              </a:rPr>
              <a:t>мультинациональной</a:t>
            </a:r>
            <a:r>
              <a:rPr lang="ru-RU" dirty="0" smtClean="0">
                <a:solidFill>
                  <a:schemeClr val="bg1"/>
                </a:solidFill>
                <a:latin typeface="Times New Roman" panose="02020603050405020304" pitchFamily="18" charset="0"/>
                <a:cs typeface="Times New Roman" panose="02020603050405020304" pitchFamily="18" charset="0"/>
              </a:rPr>
              <a:t> структурой, приходится сталкиваться с вопросами межкультурного взаимодействия. Новое торговое законодательство и международные договоры столкнули между собой многих конкурентов из различных удаленных друг от друга культур, в равной степени увеличив возможности открытия рынков для других стран и культур. От-части решение возникающих перед компаниями и отдельными людьми за-дач облегчает успехи в сфере коммуникации и транспорта, позволяя им успешно работать, несмотря на огромные физические и культурные пространства, их разделяющие. Жизнь ставит перед нами проблемы не только в пределах одной страны, но и далеко выходящие за национальные границы. Многие из таких проблем носят культурный характер. Наша способность решать подобные проблемы в условиях постоянно меняющегося делового мира и определяет успешность или </a:t>
            </a:r>
            <a:r>
              <a:rPr lang="ru-RU" dirty="0" err="1" smtClean="0">
                <a:solidFill>
                  <a:schemeClr val="bg1"/>
                </a:solidFill>
                <a:latin typeface="Times New Roman" panose="02020603050405020304" pitchFamily="18" charset="0"/>
                <a:cs typeface="Times New Roman" panose="02020603050405020304" pitchFamily="18" charset="0"/>
              </a:rPr>
              <a:t>неуспешность</a:t>
            </a:r>
            <a:r>
              <a:rPr lang="ru-RU" dirty="0" smtClean="0">
                <a:solidFill>
                  <a:schemeClr val="bg1"/>
                </a:solidFill>
                <a:latin typeface="Times New Roman" panose="02020603050405020304" pitchFamily="18" charset="0"/>
                <a:cs typeface="Times New Roman" panose="02020603050405020304" pitchFamily="18" charset="0"/>
              </a:rPr>
              <a:t> почти любого бизнеса. Выше нами был рассмотрен подход к определению организационной культуры, предложенный Т. </a:t>
            </a:r>
            <a:r>
              <a:rPr lang="ru-RU" dirty="0" err="1" smtClean="0">
                <a:solidFill>
                  <a:schemeClr val="bg1"/>
                </a:solidFill>
                <a:latin typeface="Times New Roman" panose="02020603050405020304" pitchFamily="18" charset="0"/>
                <a:cs typeface="Times New Roman" panose="02020603050405020304" pitchFamily="18" charset="0"/>
              </a:rPr>
              <a:t>Соломанидиной</a:t>
            </a:r>
            <a:r>
              <a:rPr lang="ru-RU" dirty="0" smtClean="0">
                <a:solidFill>
                  <a:schemeClr val="bg1"/>
                </a:solidFill>
                <a:latin typeface="Times New Roman" panose="02020603050405020304" pitchFamily="18" charset="0"/>
                <a:cs typeface="Times New Roman" panose="02020603050405020304" pitchFamily="18" charset="0"/>
              </a:rPr>
              <a:t> и В. </a:t>
            </a:r>
            <a:r>
              <a:rPr lang="ru-RU" dirty="0" err="1" smtClean="0">
                <a:solidFill>
                  <a:schemeClr val="bg1"/>
                </a:solidFill>
                <a:latin typeface="Times New Roman" panose="02020603050405020304" pitchFamily="18" charset="0"/>
                <a:cs typeface="Times New Roman" panose="02020603050405020304" pitchFamily="18" charset="0"/>
              </a:rPr>
              <a:t>Кишеня</a:t>
            </a:r>
            <a:r>
              <a:rPr lang="ru-RU" dirty="0" smtClean="0">
                <a:solidFill>
                  <a:schemeClr val="bg1"/>
                </a:solidFill>
                <a:latin typeface="Times New Roman" panose="02020603050405020304" pitchFamily="18" charset="0"/>
                <a:cs typeface="Times New Roman" panose="02020603050405020304" pitchFamily="18" charset="0"/>
              </a:rPr>
              <a:t>, ключевым моментом которого является заявление о необходимости максимальной схожести культур компаний, взаимодействующих на рынке. Организационная культура должна в первую очередь обеспечивать легкость взаимодействия с компаниями на межнациональном рынке, поэтому необходимо стирать национальные границы при формировании организационной культуры.</a:t>
            </a:r>
            <a:endParaRPr lang="ru-RU" dirty="0">
              <a:solidFill>
                <a:schemeClr val="bg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43856599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6817251"/>
          </a:xfrm>
          <a:prstGeom prst="rect">
            <a:avLst/>
          </a:prstGeom>
        </p:spPr>
        <p:txBody>
          <a:bodyPr wrap="square">
            <a:spAutoFit/>
          </a:bodyPr>
          <a:lstStyle/>
          <a:p>
            <a:pPr algn="just"/>
            <a:r>
              <a:rPr lang="ru-RU" sz="1900" dirty="0" smtClean="0">
                <a:solidFill>
                  <a:schemeClr val="bg1"/>
                </a:solidFill>
                <a:latin typeface="Times New Roman" panose="02020603050405020304" pitchFamily="18" charset="0"/>
                <a:cs typeface="Times New Roman" panose="02020603050405020304" pitchFamily="18" charset="0"/>
              </a:rPr>
              <a:t>Существует противоположный подход к учету национальных особенностей в формировании корпоративной культуры. С. </a:t>
            </a:r>
            <a:r>
              <a:rPr lang="ru-RU" sz="1900" dirty="0" err="1" smtClean="0">
                <a:solidFill>
                  <a:schemeClr val="bg1"/>
                </a:solidFill>
                <a:latin typeface="Times New Roman" panose="02020603050405020304" pitchFamily="18" charset="0"/>
                <a:cs typeface="Times New Roman" panose="02020603050405020304" pitchFamily="18" charset="0"/>
              </a:rPr>
              <a:t>Шекшня</a:t>
            </a:r>
            <a:r>
              <a:rPr lang="ru-RU" sz="1900" dirty="0" smtClean="0">
                <a:solidFill>
                  <a:schemeClr val="bg1"/>
                </a:solidFill>
                <a:latin typeface="Times New Roman" panose="02020603050405020304" pitchFamily="18" charset="0"/>
                <a:cs typeface="Times New Roman" panose="02020603050405020304" pitchFamily="18" charset="0"/>
              </a:rPr>
              <a:t> считает, что создание организации и системы управления без учета национальной культуры обречено на провал. По его мнению, «национальная культура – ценности, идеи, представления, разделяемые представителями отдельной нации, и возникающий на их основе национальный характер, под которым понимаются общие для представителей нации поведенческие установки, оказывают значительное влияние на взаимодействие людей в организациях и, следовательно, на то, как представители разных культур управляют своими подчиненными». Каждая из национальных культур имеет свои представления о том, что приемлемо и недопустимо в отношениях между руководителем и под-чиненным, работодателем и работником, поэтому можно говорить о национальных организационных моделях или управленческих стилях, которые проявляются в организационной архитектуре, коммуникации, системах </a:t>
            </a:r>
            <a:r>
              <a:rPr lang="ru-RU" sz="1900" dirty="0" err="1" smtClean="0">
                <a:solidFill>
                  <a:schemeClr val="bg1"/>
                </a:solidFill>
                <a:latin typeface="Times New Roman" panose="02020603050405020304" pitchFamily="18" charset="0"/>
                <a:cs typeface="Times New Roman" panose="02020603050405020304" pitchFamily="18" charset="0"/>
              </a:rPr>
              <a:t>управления.Ярким</a:t>
            </a:r>
            <a:r>
              <a:rPr lang="ru-RU" sz="1900" dirty="0" smtClean="0">
                <a:solidFill>
                  <a:schemeClr val="bg1"/>
                </a:solidFill>
                <a:latin typeface="Times New Roman" panose="02020603050405020304" pitchFamily="18" charset="0"/>
                <a:cs typeface="Times New Roman" panose="02020603050405020304" pitchFamily="18" charset="0"/>
              </a:rPr>
              <a:t> примером «</a:t>
            </a:r>
            <a:r>
              <a:rPr lang="ru-RU" sz="1900" dirty="0" err="1" smtClean="0">
                <a:solidFill>
                  <a:schemeClr val="bg1"/>
                </a:solidFill>
                <a:latin typeface="Times New Roman" panose="02020603050405020304" pitchFamily="18" charset="0"/>
                <a:cs typeface="Times New Roman" panose="02020603050405020304" pitchFamily="18" charset="0"/>
              </a:rPr>
              <a:t>неприемственности</a:t>
            </a:r>
            <a:r>
              <a:rPr lang="ru-RU" sz="1900" dirty="0" smtClean="0">
                <a:solidFill>
                  <a:schemeClr val="bg1"/>
                </a:solidFill>
                <a:latin typeface="Times New Roman" panose="02020603050405020304" pitchFamily="18" charset="0"/>
                <a:cs typeface="Times New Roman" panose="02020603050405020304" pitchFamily="18" charset="0"/>
              </a:rPr>
              <a:t>» чужеродной культуры является Россия: переменчивость в настроении и поведении является, пожалуй, главной чертой российского характера, именно поэтому основным подходом к управлению людьми на организационном уровне служит «удержание в узде». Соблюдение жестких правил, четко действовавшая система штрафов и наказаний – вот некоторые принципы функционирования советских предприятий. Такие принципы не могли обеспечить конкурентоспособность в рамках традиционной рыночной экономики, поэтому в какой-то момент Россия выбрала свой путь – заимствование западных моделей и инструментов. Однако в конце 1990-х авторитет пришедших из-за рубежа методов резко упал. Начались поиски особой российской модели управления людьми, организационной культуры и организации в целом, учитывающей особенности нашего национального характера.</a:t>
            </a:r>
          </a:p>
          <a:p>
            <a:pPr algn="just"/>
            <a:r>
              <a:rPr lang="ru-RU" sz="1900" dirty="0" smtClean="0">
                <a:solidFill>
                  <a:schemeClr val="bg1"/>
                </a:solidFill>
                <a:latin typeface="Times New Roman" panose="02020603050405020304" pitchFamily="18" charset="0"/>
                <a:cs typeface="Times New Roman" panose="02020603050405020304" pitchFamily="18" charset="0"/>
              </a:rPr>
              <a:t>Краткий обзор попыток внедрения в российские организации западных технологий и их отторжение наглядно иллюстрируют сложность стирания национальных границ.</a:t>
            </a:r>
          </a:p>
          <a:p>
            <a:pPr algn="just"/>
            <a:r>
              <a:rPr lang="ru-RU" sz="1900" dirty="0" smtClean="0">
                <a:solidFill>
                  <a:schemeClr val="bg1"/>
                </a:solidFill>
                <a:latin typeface="Times New Roman" panose="02020603050405020304" pitchFamily="18" charset="0"/>
                <a:cs typeface="Times New Roman" panose="02020603050405020304" pitchFamily="18" charset="0"/>
              </a:rPr>
              <a:t>Каждый подход аргументированно обосновывает свою точку зрения и значимость предложений, однако право на существование должно остаться за одним. Данную проблему предстоит решить для себя каждому руководителю, выбрав те или иные приоритеты.</a:t>
            </a:r>
            <a:endParaRPr lang="ru-RU" sz="1900" dirty="0">
              <a:solidFill>
                <a:schemeClr val="bg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946139294"/>
      </p:ext>
    </p:extLst>
  </p:cSld>
  <p:clrMapOvr>
    <a:masterClrMapping/>
  </p:clrMapOvr>
  <p:timing>
    <p:tnLst>
      <p:par>
        <p:cTn id="1" dur="indefinite" restart="never" nodeType="tmRoot"/>
      </p:par>
    </p:tnLst>
  </p:timing>
</p:sld>
</file>

<file path=ppt/theme/theme1.xml><?xml version="1.0" encoding="utf-8"?>
<a:theme xmlns:a="http://schemas.openxmlformats.org/drawingml/2006/main" name="Сектор">
  <a:themeElements>
    <a:clrScheme name="Сектор">
      <a:dk1>
        <a:sysClr val="windowText" lastClr="000000"/>
      </a:dk1>
      <a:lt1>
        <a:sysClr val="window" lastClr="FFFFFF"/>
      </a:lt1>
      <a:dk2>
        <a:srgbClr val="146194"/>
      </a:dk2>
      <a:lt2>
        <a:srgbClr val="76DBF4"/>
      </a:lt2>
      <a:accent1>
        <a:srgbClr val="052F61"/>
      </a:accent1>
      <a:accent2>
        <a:srgbClr val="A50E82"/>
      </a:accent2>
      <a:accent3>
        <a:srgbClr val="14967C"/>
      </a:accent3>
      <a:accent4>
        <a:srgbClr val="6A9E1F"/>
      </a:accent4>
      <a:accent5>
        <a:srgbClr val="E87D37"/>
      </a:accent5>
      <a:accent6>
        <a:srgbClr val="C62324"/>
      </a:accent6>
      <a:hlink>
        <a:srgbClr val="0D2E46"/>
      </a:hlink>
      <a:folHlink>
        <a:srgbClr val="356A95"/>
      </a:folHlink>
    </a:clrScheme>
    <a:fontScheme name="Сектор">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Сектор">
      <a:fillStyleLst>
        <a:solidFill>
          <a:schemeClr val="phClr"/>
        </a:solidFill>
        <a:gradFill rotWithShape="1">
          <a:gsLst>
            <a:gs pos="0">
              <a:schemeClr val="phClr">
                <a:tint val="62000"/>
                <a:hueMod val="94000"/>
                <a:satMod val="140000"/>
                <a:lumMod val="110000"/>
              </a:schemeClr>
            </a:gs>
            <a:gs pos="100000">
              <a:schemeClr val="phClr">
                <a:tint val="84000"/>
                <a:satMod val="160000"/>
              </a:schemeClr>
            </a:gs>
          </a:gsLst>
          <a:lin ang="5400000" scaled="0"/>
        </a:gradFill>
        <a:gradFill rotWithShape="1">
          <a:gsLst>
            <a:gs pos="0">
              <a:schemeClr val="phClr">
                <a:tint val="98000"/>
                <a:hueMod val="94000"/>
                <a:satMod val="130000"/>
                <a:lumMod val="128000"/>
              </a:schemeClr>
            </a:gs>
            <a:gs pos="100000">
              <a:schemeClr val="phClr">
                <a:shade val="94000"/>
                <a:lumMod val="88000"/>
              </a:schemeClr>
            </a:gs>
          </a:gsLst>
          <a:lin ang="5400000" scaled="0"/>
        </a:gradFill>
      </a:fillStyleLst>
      <a:lnStyleLst>
        <a:ln w="9525" cap="rnd" cmpd="sng" algn="ctr">
          <a:solidFill>
            <a:schemeClr val="phClr">
              <a:tint val="76000"/>
              <a:alpha val="60000"/>
              <a:hueMod val="94000"/>
            </a:schemeClr>
          </a:solidFill>
          <a:prstDash val="solid"/>
        </a:ln>
        <a:ln w="15875" cap="rnd" cmpd="sng" algn="ctr">
          <a:solidFill>
            <a:schemeClr val="phClr">
              <a:hueMod val="94000"/>
            </a:schemeClr>
          </a:solidFill>
          <a:prstDash val="solid"/>
        </a:ln>
        <a:ln w="28575" cap="rnd"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a:effectStyle>
      </a:effectStyleLst>
      <a:bgFillStyleLst>
        <a:solidFill>
          <a:schemeClr val="phClr"/>
        </a:solidFill>
        <a:gradFill rotWithShape="1">
          <a:gsLst>
            <a:gs pos="10000">
              <a:schemeClr val="phClr">
                <a:tint val="97000"/>
                <a:hueMod val="92000"/>
                <a:satMod val="169000"/>
                <a:lumMod val="164000"/>
              </a:schemeClr>
            </a:gs>
            <a:gs pos="100000">
              <a:schemeClr val="phClr">
                <a:shade val="96000"/>
                <a:satMod val="120000"/>
                <a:lumMod val="90000"/>
              </a:schemeClr>
            </a:gs>
          </a:gsLst>
          <a:lin ang="6120000" scaled="1"/>
        </a:gradFill>
        <a:gradFill rotWithShape="1">
          <a:gsLst>
            <a:gs pos="0">
              <a:schemeClr val="phClr">
                <a:tint val="97000"/>
                <a:hueMod val="92000"/>
                <a:satMod val="169000"/>
                <a:lumMod val="164000"/>
              </a:schemeClr>
            </a:gs>
            <a:gs pos="100000">
              <a:schemeClr val="phClr">
                <a:shade val="96000"/>
                <a:satMod val="120000"/>
                <a:lumMod val="90000"/>
              </a:schemeClr>
            </a:gs>
          </a:gsLst>
          <a:path path="circle">
            <a:fillToRect b="100000"/>
          </a:path>
        </a:gradFill>
      </a:bgFillStyleLst>
    </a:fmtScheme>
  </a:themeElements>
  <a:objectDefaults/>
  <a:extraClrSchemeLst/>
  <a:extLst>
    <a:ext uri="{05A4C25C-085E-4340-85A3-A5531E510DB2}">
      <thm15:themeFamily xmlns:thm15="http://schemas.microsoft.com/office/thememl/2012/main" name="Slice" id="{0507925B-6AC9-4358-8E18-C330545D08F8}" vid="{13FEC7C6-62A9-40C4-99D2-581AACACAA2F}"/>
    </a:ext>
  </a:extLst>
</a:theme>
</file>

<file path=docProps/app.xml><?xml version="1.0" encoding="utf-8"?>
<Properties xmlns="http://schemas.openxmlformats.org/officeDocument/2006/extended-properties" xmlns:vt="http://schemas.openxmlformats.org/officeDocument/2006/docPropsVTypes">
  <Template>Slice</Template>
  <TotalTime>46</TotalTime>
  <Words>3579</Words>
  <Application>Microsoft Office PowerPoint</Application>
  <PresentationFormat>Широкоэкранный</PresentationFormat>
  <Paragraphs>90</Paragraphs>
  <Slides>14</Slides>
  <Notes>0</Notes>
  <HiddenSlides>0</HiddenSlides>
  <MMClips>0</MMClips>
  <ScaleCrop>false</ScaleCrop>
  <HeadingPairs>
    <vt:vector size="6" baseType="variant">
      <vt:variant>
        <vt:lpstr>Использованные шрифты</vt:lpstr>
      </vt:variant>
      <vt:variant>
        <vt:i4>3</vt:i4>
      </vt:variant>
      <vt:variant>
        <vt:lpstr>Тема</vt:lpstr>
      </vt:variant>
      <vt:variant>
        <vt:i4>1</vt:i4>
      </vt:variant>
      <vt:variant>
        <vt:lpstr>Заголовки слайдов</vt:lpstr>
      </vt:variant>
      <vt:variant>
        <vt:i4>14</vt:i4>
      </vt:variant>
    </vt:vector>
  </HeadingPairs>
  <TitlesOfParts>
    <vt:vector size="18" baseType="lpstr">
      <vt:lpstr>Century Gothic</vt:lpstr>
      <vt:lpstr>Times New Roman</vt:lpstr>
      <vt:lpstr>Wingdings 3</vt:lpstr>
      <vt:lpstr>Сектор</vt:lpstr>
      <vt:lpstr>ОРГАНИЗАЦИОННАЯ КУЛЬТУРА</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ОРГАНИЗАЦИОННАЯ КУЛЬТУРА</dc:title>
  <dc:creator>usewr</dc:creator>
  <cp:lastModifiedBy>usewr</cp:lastModifiedBy>
  <cp:revision>7</cp:revision>
  <dcterms:created xsi:type="dcterms:W3CDTF">2020-09-28T16:16:51Z</dcterms:created>
  <dcterms:modified xsi:type="dcterms:W3CDTF">2020-09-28T17:03:08Z</dcterms:modified>
</cp:coreProperties>
</file>